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48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50" autoAdjust="0"/>
    <p:restoredTop sz="94660"/>
  </p:normalViewPr>
  <p:slideViewPr>
    <p:cSldViewPr>
      <p:cViewPr varScale="1">
        <p:scale>
          <a:sx n="70" d="100"/>
          <a:sy n="70" d="100"/>
        </p:scale>
        <p:origin x="125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43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657CE8D-5157-4194-AF2D-1BFECFD7092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352875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198B9-E06A-4768-A21B-6D6121AC2E9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15541451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05290-5538-4B73-8F45-6ED7DF02AC8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84540978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93741-9C8D-4770-8943-9C25C29FE98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5544687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05035D-9CA5-4D9B-AB53-A43AB2E85D7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2830012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C5763-0C9B-4913-94B2-3BF1FA888A2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20514891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52D55-D57E-4E4C-B4B1-F0114CAC0C3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0304616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407BE-D0C8-4D83-9843-7B126E1AD6A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59027741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3FA52-41F2-4404-B058-91F68679BEB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61548155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31860-C59E-44B3-9058-5B4118DDA36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94440409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EBA7C-1397-4AB0-A3ED-A5010EA37CC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1910409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19CE0-8C8B-4E44-BF0E-DF88580EFF7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89099352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41F0B-0808-48A5-B506-926E9892291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33277681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48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EF20173-1697-49BD-877B-933BFBCA781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643438" y="4365625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15365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88925"/>
            <a:ext cx="5905500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ITC-BT-23, EN SU APARTADO 3 SOBRE LAS MEDIDAS PARA EL CONTROL DE LAS SOBRETENSIONES ESTABLECE QUE ES PRECISO DISTINGUIR DOS TIPOS DE SOBRETENSIONES: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836738"/>
            <a:ext cx="7993063" cy="11525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Natural: cuando no es preciso la protección contra las sobretensiones transitorias.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Controlada: cuando es preciso la protección contra las sobretensiones transitorias.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197225"/>
            <a:ext cx="7993063" cy="11414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producidas como consecuencia de la descarga directa del rayo. Esta instrucción no trata este caso.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Las debidas a la influencia de la descarga lejana del rayo, conmutaciones de la red, defectos de red, efectos inductivos, capacitivos, etc.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afirmación anterior no es correcta, debido a que la ITC-BT 23 no hace distinción alguna entre sobretensiones.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afirmación anterior no es correcta, debido a que la ITC-BT 23 hace distinción entre cuatro tipos de sobretensiones.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ITC-BT-23, EN EL APARTADO 4, SOBRE LA SELECCIÓN DE LOS MATERIALES EN LA INSTALACIÓN, ESTABLE QUE: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205038"/>
            <a:ext cx="7993062" cy="8270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equipos y materiales deben escogerse de manera que su corriente soportada a impulsos no sea inferior a la tensión soportada prescrita en la tabla 1 del apartado 4 de la ITC-BT-23.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429000"/>
            <a:ext cx="7993062" cy="7604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equipos y materiales deben escogerse de manera que su tensión soportada a impulsos no sea inferior a la tensión soportada prescrita en la tabla 1 del apartado 4 de la ITC-BT-23.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508500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equipos y materiales deben escogerse de manera que su tensión soportada a impulsos no sea superior a la tensión soportada prescrita en la tabla 1 del apartado 4 de la ITC-BT-23.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19750"/>
            <a:ext cx="7991475" cy="9779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equipos y materiales no deben escogerse de manera que su tensión soportada a impulsos no sea inferior a la tensión soportada prescrita en la tabla 1 del apartado 4 de la ITC-BT-23, ya que está derogada por normativa europea posterior.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ITC-BT-24, EN SU APARTADO 1 INDICA QUE LA INSTRUCCIÓN DESCRIBE LAS MEDIDAS DESTINADAS A ASEGURAR LA PROTECCIÓN DE: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2708275"/>
            <a:ext cx="7993063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las personas y ganado contra los choques eléctricos.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789363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las personas y animales (tanto domésticos como ganado) contra los choques eléctricos.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949825"/>
            <a:ext cx="7993062" cy="639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Solamente las personas contra los choques eléctricos.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975350"/>
            <a:ext cx="7991475" cy="684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Solamente las personas y animales domésticos contra los choques eléctricos.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6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ITC-BT-24, EN SU APARTADO 2, SOBRE LA PROTECCIÓN CONTRA CONTACTOS DIRECTOS E INDIRECTOS, ESTABLECE QUE LA PROTECCIÓN CONTRA LOS CHOQUES ELÉCTRICOS PARA CONTACTOS DIRECTOS E INDIRECTOS A LA VEZ SE REALIZA MEDIANTE LA UTILIZACIÓN DE MUY BAJA TENSIÓN DE SEGURIDAD MBTS, QUE DEBE CUMPLIR LAS SIGUIENTES CONDICIONES:</a:t>
            </a:r>
            <a:endParaRPr lang="es-ES" sz="16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914525"/>
            <a:ext cx="7993063" cy="1154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Tensión nominal en el campo I de acuerdo a la norma UNE 20481 y la ITC-BT-37.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Fuente de alimentación de seguridad para MBTS de acuerdo con lo indicado en la norma UNE 20460 -4-41.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Los circuitos de instalaciones para MBTS, cumplirán lo que se indica en la Norma UNE 20460-4-41 y en la ITC-BT-36.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6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Tensión nominal en el campo I de acuerdo a la norma UNE 20481 y la ITC-BT-36.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6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Fuente de alimentación de seguridad para MBTS de acuerdo con lo indicado en la norma UNE 20460 -4-41.</a:t>
            </a:r>
            <a:endParaRPr lang="es-ES" altLang="es-ES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6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Tensión nominal en el campo I de acuerdo a la norma UNE 20481 y la ITC-BT-36.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6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Los circuitos de instalaciones para MBTS, cumplirán lo que se indica en la Norma UNE 20460-4-41 y en la ITC-BT-36.</a:t>
            </a:r>
            <a:endParaRPr lang="es-ES" altLang="es-ES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589588"/>
            <a:ext cx="7991475" cy="11525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Tensión nominal en el campo I de acuerdo a la norma UNE 20481 y la ITC-BT-36.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Fuente de alimentación de seguridad para MBTS de acuerdo con lo indicado en la norma UNE 20460 -4-41.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Los circuitos de instalaciones para MBTS, cumplirán lo que se indica en la Norma UNE 20460-4-41 y en la ITC-BT-36.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defRPr/>
            </a:pPr>
            <a:r>
              <a:rPr lang="es-ES" sz="1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ITC-BT-24, EN SU APARTADO 3 SOBRE LA PROTECCIÓN CONTRA CONTACTOS DIRECTOS, ESTABLECE QUE SE DEBEN TOMAR LAS MEDIDAS DESTINADAS A PROTEGER LAS PERSONAS CONTRA LOS PELIGROS QUE PUEDEN DERIVARSE DE UN CONTACTO CON LAS PARTES ACTIVAS DE LOS MATERIALES ELÉCTRICOS. LOS MEDIOS A UTILIZAR VIENEN EXPUESTOS Y DEFINIDOS EN LA NORMA UNE 20460-4-41, QUE SON HABITUALMENTE:</a:t>
            </a:r>
            <a:endParaRPr lang="es-ES" sz="1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844675"/>
            <a:ext cx="7993063" cy="1079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aislamiento de las partes activas.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medio de barreras o envolventes.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medio de obstáculos.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puesta fuera de alcance por alejamiento.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complementaria por dispositivos de detección de presencia.</a:t>
            </a:r>
            <a:endParaRPr lang="es-ES" altLang="es-E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089275"/>
            <a:ext cx="7993063" cy="8651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conexión de las partes activas a la envolvente.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medio de obstáculos.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puesta fuera de alcance por alejamiento.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complementaria por dispositivos de corriente diferencial residual.</a:t>
            </a:r>
            <a:endParaRPr lang="es-ES" altLang="es-E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221163"/>
            <a:ext cx="7993063" cy="10080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aislamiento de las partes activas.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medio de barreras o envolventes.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medio de obstáculos.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puesta fuera de alcance por alejamiento.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complementaria por dispositivos de corriente diferencial residual.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14975"/>
            <a:ext cx="7991475" cy="12271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aislamiento de las partes activas.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medio de barreras o envolventes.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medio de obstáculos.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por puesta fuera de alcance por alejamiento.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r>
              <a:rPr lang="es-ES" altLang="es-E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Protección complementaria por dispositivos de corriente diferencial residual y limitación de potencia máxima contratada.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8163" y="260350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sz="12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ITC-BT-24, EN SU APARTADO 4.1 SOBRE LA PROTECCIÓN POR CORTE AUTOMÁTICO DE LA ALIMENTACIÓN, ESTABLECE QUE:</a:t>
            </a:r>
          </a:p>
          <a:p>
            <a:pPr>
              <a:defRPr/>
            </a:pPr>
            <a:r>
              <a:rPr lang="es-ES" sz="12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LA TENSIÓN LÍMITE CONVENCIONAL ES IGUAL A 50 V, VALOR EFICAZ EN CORRIENTE ALTERNA, EN CONDICIONES NORMALES. EN CIERTAS CONDICIONES PUEDEN ESPECIFICARSE VALORES MENOS ELEVADOS, COMO POR EJEMPLO 24 V PARA LAS INSTALACIONES DE ALUMBRADO PÚBLICO CONTEMPLADAS EN LA ITC-BT-09, APARTADO 10.</a:t>
            </a:r>
          </a:p>
          <a:p>
            <a:pPr>
              <a:defRPr/>
            </a:pPr>
            <a:r>
              <a:rPr lang="es-ES" sz="12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SE DESCRIBEN A CONTINUACIÓN AQUELLOS ASPECTOS MÁS SIGNIFICATIVOS QUE DEBEN REUNIR LOS SISTEMAS DE PROTECCIÓN EN FUNCIÓN DE LOS DISTINTOS ESQUEMAS DE CONEXIÓN DE LA INSTALACIÓN, SEGÚN LA ITC-BT-08 Y QUE LA NORMA UNE 20460-4-41 DEFINE CADA CASO.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327275"/>
            <a:ext cx="7993063" cy="9921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corte automático de la alimentación está prescrito cuando puede producirse un efecto peligroso en las personas o animales domésticos en caso de defecto, debido al valor y duración de la tensión de contacto. Se utilizará como referencia lo indicado en la norma UNE 20572 -1.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16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El corte automático de la alimentación está prescrito cuando puede producirse un efecto peligroso solamente en las personas en caso de defecto, debido al valor y duración de la tensión de contacto.</a:t>
            </a:r>
            <a:endParaRPr lang="es-ES" altLang="es-ES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37063"/>
            <a:ext cx="7993063" cy="10080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corte automático de la alimentación está prescrito cuando puede producirse un efecto peligroso en las personas o ganado en caso de defecto, debido al valor y duración de la tensión de contacto. Se utilizará como referencia lo indicado en la ITC-BT-09.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5624513"/>
            <a:ext cx="7991475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16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El corte automático de la alimentación está prescrito cuando puede producirse un efecto peligroso en las personas o animales domésticos en caso de defecto, debido al valor y duración de la tensión de contacto. Se utilizará como referencia lo indicado en la ITCBT-09.</a:t>
            </a:r>
            <a:endParaRPr lang="es-ES" altLang="es-ES" sz="1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15888"/>
            <a:ext cx="7993063" cy="20177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ITC-BT-24, EN SU APARTADO 4.4 SOBRE LA PROTECCIÓN MEDIANTE CONEXIONES EQUIPOTENCIALES LOCALES NO CONECTADAS A TIERRA, ESTABLECE QUE: LOS CONDUCTORES DE EQUIPOTENCIALIDAD DEBEN CONECTAR TODAS LAS MASAS Y TODOS LOS ELEMENTOS CONDUCTORES QUE SEAN SIMULTÁNEAMENTE ACCESIBLES. POR TANTO, DEBEN ADOPTARSE DISPOSICIONES PARA ASEGURAR EL ACCESO DE PERSONAS AL EMPLAZAMIENTO CONSIDERADO SIN QUE ÉSTAS PUEDAN SER SOMETIDAS A UNA DIFERENCIA DE POTENCIAL PELIGROSA. ESTO SE APLICA CONCRETAMENTE EN EL CASO EN QUE UN SUELO CONDUCTOR, AUNQUE AISLADO DEL TERRENO, ESTÁ CONECTADO A LA CONEXIÓN EQUIPOTENCIAL LOCAL:</a:t>
            </a:r>
            <a:endParaRPr lang="es-ES" sz="1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89175"/>
            <a:ext cx="7993063" cy="9953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conexión equipotencial local así realizada debe estar conectada a tierra, ni directamente ni a través de masas o de elementos conductores.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490913"/>
            <a:ext cx="7993063" cy="9461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conexión equipotencial local así realizada no debe estar conectada a tierra, ni directamente ni a través de masas o de elementos conductores.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conexión equipotencial local así realizada no tiene por qué estar conectada a tierra, ni directamente ni a través de masas o de elementos conductores.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conductores de equipotencialidad no deben conectar todas las masas, pero no todos los elementos conductores que sean simultáneamente accesibles.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913"/>
            <a:ext cx="7993063" cy="15113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ITC-BT-18, EN SU APARTADO 3.4 SOBRE LOS CONDUCTORES DE PROTECCIÓN, ESTABLECE EN SU TABLA 2: SI LA SECCIÓN DE LOS CONDUCTORES DE LAS FASES DE LA INSTALACIÓN ES MAYOR QUE 35 MM2 ENTONCES LA SECCIÓN MÍNIMA DE LOS CONDUCTORES DE PROTECCIÓN DEBE SER: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 igual a la sección de los conductores de fase la instalación.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doble de la sección de los conductores de fase de la instalación.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mitad de la sección de los conductores de fase.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Será igual a 16 mm2.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115888"/>
            <a:ext cx="7993062" cy="18732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ITC-BT-38, EN SU APARTADO 2 SOBRE LAS CONDICIONES GENERALES DE SEGURIDAD E INSTALACIÓN, ESTABLECE QUE:</a:t>
            </a:r>
          </a:p>
          <a:p>
            <a:pPr algn="ctr">
              <a:defRPr/>
            </a:pPr>
            <a:r>
              <a:rPr lang="es-ES" sz="1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SALAS DE ANESTESIA Y DEMÁS DEPENDENCIAS DONDE PUEDAN UTILIZARSE ANESTÉSICOS U OTROS PRODUCTOS INFLAMABLES, SERÁN CONSIDERADAS COMO LOCALES CON RIESGO DE INCENDIO O EXPLOSIÓN CLASE I, ZONA 1, SALVO INDICACIÓN EN CONTRA, Y COMO TALES LAS INSTALACIONES DEBERÁN SATISFACER LAS INDICACIONES PARA ELLAS ESTABLECIDAS EN LA ITC-BT-29. POR TANTO:</a:t>
            </a:r>
            <a:endParaRPr lang="es-ES" sz="1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1079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la instalación de alumbrado general se sitúe a una altura del suelo inferior a 2,5 metros, o cuando sus interruptores presenten partes metálicas accesibles, deberá ser protegida contra los contactos indirectos mediante un dispositivo diferencial, conforme a lo establecido en la ITC-BT-24.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68325" y="3348038"/>
            <a:ext cx="7993063" cy="10715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la instalación de alumbrado general se sitúe a una altura del suelo inferior a 1,5 metros, o cuando sus interruptores presenten partes metálicas accesibles, deberá ser protegida contra los contactos indirectos mediante un dispositivo diferencial, conforme a lo establecido en la ITC-BT-24.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10350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la instalación de alumbrado general se sitúe a una altura del suelo inferior a 2 metros, o cuando sus interruptores presenten partes metálicas accesibles, deberá ser protegida contra los contactos indirectos mediante un dispositivo diferencial, conforme a lo establecido en la ITC-BT-24.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11239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la instalación de alumbrado general se sitúe a una altura del suelo inferior a 0,5 metros, o cuando sus interruptores presenten partes metálicas accesibles, deberá ser protegida contra los contactos indirectos mediante un dispositivo diferencial, conforme a lo establecido en la ITC-BT-24.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ITC-BT-38, EN SU APARTADO 2.1.3, SOBRE EL SUMINISTRO A TRAVÉS DE UN TRANSFORMADOR DE AISLAMIENTO, ESTABLECE QUE ES OBLIGATORIO EL EMPLEO DE TRANSFORMADORES DE AISLAMIENTO O DE SEPARACIÓN DE CIRCUITOS: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máximo uno por cada dos quirófanos o salas de intervención.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mínimo uno por cada quirófano o sala de intervención.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máximo uno por cada quirófano o sala de intervención.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máximo dos por cada quirófano o sala de intervención.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1799</Words>
  <Application>Microsoft Office PowerPoint</Application>
  <PresentationFormat>Presentación en pantalla (4:3)</PresentationFormat>
  <Paragraphs>82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2023-10-20T03:38:31Z</dcterms:modified>
</cp:coreProperties>
</file>