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99" r:id="rId2"/>
    <p:sldId id="300" r:id="rId3"/>
    <p:sldId id="383" r:id="rId4"/>
    <p:sldId id="384" r:id="rId5"/>
    <p:sldId id="385" r:id="rId6"/>
    <p:sldId id="386" r:id="rId7"/>
    <p:sldId id="387" r:id="rId8"/>
    <p:sldId id="388" r:id="rId9"/>
    <p:sldId id="389" r:id="rId10"/>
    <p:sldId id="390" r:id="rId11"/>
    <p:sldId id="391" r:id="rId12"/>
    <p:sldId id="392" r:id="rId13"/>
    <p:sldId id="393"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70" autoAdjust="0"/>
    <p:restoredTop sz="94660"/>
  </p:normalViewPr>
  <p:slideViewPr>
    <p:cSldViewPr>
      <p:cViewPr varScale="1">
        <p:scale>
          <a:sx n="70" d="100"/>
          <a:sy n="70" d="100"/>
        </p:scale>
        <p:origin x="124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1434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0D5B4D2-F187-494D-8C51-2A102B117C2A}" type="slidenum">
              <a:rPr lang="es-ES" altLang="es-ES"/>
              <a:pPr>
                <a:defRPr/>
              </a:pPr>
              <a:t>‹Nº›</a:t>
            </a:fld>
            <a:endParaRPr lang="es-ES" altLang="es-ES" dirty="0"/>
          </a:p>
        </p:txBody>
      </p:sp>
    </p:spTree>
    <p:extLst>
      <p:ext uri="{BB962C8B-B14F-4D97-AF65-F5344CB8AC3E}">
        <p14:creationId xmlns:p14="http://schemas.microsoft.com/office/powerpoint/2010/main" val="21427973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0386D82-98CA-4851-8B32-BB116DF58409}" type="slidenum">
              <a:rPr lang="es-ES" altLang="es-ES"/>
              <a:pPr>
                <a:defRPr/>
              </a:pPr>
              <a:t>‹Nº›</a:t>
            </a:fld>
            <a:endParaRPr lang="es-ES" altLang="es-ES" dirty="0"/>
          </a:p>
        </p:txBody>
      </p:sp>
    </p:spTree>
    <p:extLst>
      <p:ext uri="{BB962C8B-B14F-4D97-AF65-F5344CB8AC3E}">
        <p14:creationId xmlns:p14="http://schemas.microsoft.com/office/powerpoint/2010/main" val="767715785"/>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AC82C76-D2A5-4FA4-AF5F-89952AE16910}" type="slidenum">
              <a:rPr lang="es-ES" altLang="es-ES"/>
              <a:pPr>
                <a:defRPr/>
              </a:pPr>
              <a:t>‹Nº›</a:t>
            </a:fld>
            <a:endParaRPr lang="es-ES" altLang="es-ES" dirty="0"/>
          </a:p>
        </p:txBody>
      </p:sp>
    </p:spTree>
    <p:extLst>
      <p:ext uri="{BB962C8B-B14F-4D97-AF65-F5344CB8AC3E}">
        <p14:creationId xmlns:p14="http://schemas.microsoft.com/office/powerpoint/2010/main" val="861948631"/>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CC814EB-F53B-4823-8138-98FAC3AB7C6F}" type="slidenum">
              <a:rPr lang="es-ES" altLang="es-ES"/>
              <a:pPr>
                <a:defRPr/>
              </a:pPr>
              <a:t>‹Nº›</a:t>
            </a:fld>
            <a:endParaRPr lang="es-ES" altLang="es-ES" dirty="0"/>
          </a:p>
        </p:txBody>
      </p:sp>
    </p:spTree>
    <p:extLst>
      <p:ext uri="{BB962C8B-B14F-4D97-AF65-F5344CB8AC3E}">
        <p14:creationId xmlns:p14="http://schemas.microsoft.com/office/powerpoint/2010/main" val="139431828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8EA667E1-10BC-4760-B7DA-099D7330702E}" type="slidenum">
              <a:rPr lang="es-ES" altLang="es-ES"/>
              <a:pPr>
                <a:defRPr/>
              </a:pPr>
              <a:t>‹Nº›</a:t>
            </a:fld>
            <a:endParaRPr lang="es-ES" altLang="es-ES" dirty="0"/>
          </a:p>
        </p:txBody>
      </p:sp>
    </p:spTree>
    <p:extLst>
      <p:ext uri="{BB962C8B-B14F-4D97-AF65-F5344CB8AC3E}">
        <p14:creationId xmlns:p14="http://schemas.microsoft.com/office/powerpoint/2010/main" val="4262080234"/>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A2F03AB4-F8BE-449B-99ED-79E18B38AA9E}" type="slidenum">
              <a:rPr lang="es-ES" altLang="es-ES"/>
              <a:pPr>
                <a:defRPr/>
              </a:pPr>
              <a:t>‹Nº›</a:t>
            </a:fld>
            <a:endParaRPr lang="es-ES" altLang="es-ES" dirty="0"/>
          </a:p>
        </p:txBody>
      </p:sp>
    </p:spTree>
    <p:extLst>
      <p:ext uri="{BB962C8B-B14F-4D97-AF65-F5344CB8AC3E}">
        <p14:creationId xmlns:p14="http://schemas.microsoft.com/office/powerpoint/2010/main" val="1073026282"/>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04EB1D37-02A1-4B7A-8021-F82197B140ED}" type="slidenum">
              <a:rPr lang="es-ES" altLang="es-ES"/>
              <a:pPr>
                <a:defRPr/>
              </a:pPr>
              <a:t>‹Nº›</a:t>
            </a:fld>
            <a:endParaRPr lang="es-ES" altLang="es-ES" dirty="0"/>
          </a:p>
        </p:txBody>
      </p:sp>
    </p:spTree>
    <p:extLst>
      <p:ext uri="{BB962C8B-B14F-4D97-AF65-F5344CB8AC3E}">
        <p14:creationId xmlns:p14="http://schemas.microsoft.com/office/powerpoint/2010/main" val="1561905618"/>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CFC3B518-C041-4E6C-9FD1-AE04CF4B2B7C}" type="slidenum">
              <a:rPr lang="es-ES" altLang="es-ES"/>
              <a:pPr>
                <a:defRPr/>
              </a:pPr>
              <a:t>‹Nº›</a:t>
            </a:fld>
            <a:endParaRPr lang="es-ES" altLang="es-ES" dirty="0"/>
          </a:p>
        </p:txBody>
      </p:sp>
    </p:spTree>
    <p:extLst>
      <p:ext uri="{BB962C8B-B14F-4D97-AF65-F5344CB8AC3E}">
        <p14:creationId xmlns:p14="http://schemas.microsoft.com/office/powerpoint/2010/main" val="1855817980"/>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BC260BD-009A-40AD-B715-133FE4FB4AB1}" type="slidenum">
              <a:rPr lang="es-ES" altLang="es-ES"/>
              <a:pPr>
                <a:defRPr/>
              </a:pPr>
              <a:t>‹Nº›</a:t>
            </a:fld>
            <a:endParaRPr lang="es-ES" altLang="es-ES" dirty="0"/>
          </a:p>
        </p:txBody>
      </p:sp>
    </p:spTree>
    <p:extLst>
      <p:ext uri="{BB962C8B-B14F-4D97-AF65-F5344CB8AC3E}">
        <p14:creationId xmlns:p14="http://schemas.microsoft.com/office/powerpoint/2010/main" val="1733174050"/>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A311000-1491-4A5C-8B6E-77741E0B34C5}" type="slidenum">
              <a:rPr lang="es-ES" altLang="es-ES"/>
              <a:pPr>
                <a:defRPr/>
              </a:pPr>
              <a:t>‹Nº›</a:t>
            </a:fld>
            <a:endParaRPr lang="es-ES" altLang="es-ES" dirty="0"/>
          </a:p>
        </p:txBody>
      </p:sp>
    </p:spTree>
    <p:extLst>
      <p:ext uri="{BB962C8B-B14F-4D97-AF65-F5344CB8AC3E}">
        <p14:creationId xmlns:p14="http://schemas.microsoft.com/office/powerpoint/2010/main" val="41239870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BDC3249-F386-473E-9838-F98D10D0E0B3}" type="slidenum">
              <a:rPr lang="es-ES" altLang="es-ES"/>
              <a:pPr>
                <a:defRPr/>
              </a:pPr>
              <a:t>‹Nº›</a:t>
            </a:fld>
            <a:endParaRPr lang="es-ES" altLang="es-ES" dirty="0"/>
          </a:p>
        </p:txBody>
      </p:sp>
    </p:spTree>
    <p:extLst>
      <p:ext uri="{BB962C8B-B14F-4D97-AF65-F5344CB8AC3E}">
        <p14:creationId xmlns:p14="http://schemas.microsoft.com/office/powerpoint/2010/main" val="1269258406"/>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430D189-C153-43BA-BEAD-43027A075C50}" type="slidenum">
              <a:rPr lang="es-ES" altLang="es-ES"/>
              <a:pPr>
                <a:defRPr/>
              </a:pPr>
              <a:t>‹Nº›</a:t>
            </a:fld>
            <a:endParaRPr lang="es-ES" altLang="es-ES" dirty="0"/>
          </a:p>
        </p:txBody>
      </p:sp>
    </p:spTree>
    <p:extLst>
      <p:ext uri="{BB962C8B-B14F-4D97-AF65-F5344CB8AC3E}">
        <p14:creationId xmlns:p14="http://schemas.microsoft.com/office/powerpoint/2010/main" val="3162716492"/>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A43994A-3330-4753-AF9F-2E3962CB62F7}" type="slidenum">
              <a:rPr lang="es-ES" altLang="es-ES"/>
              <a:pPr>
                <a:defRPr/>
              </a:pPr>
              <a:t>‹Nº›</a:t>
            </a:fld>
            <a:endParaRPr lang="es-ES" altLang="es-ES" dirty="0"/>
          </a:p>
        </p:txBody>
      </p:sp>
    </p:spTree>
    <p:extLst>
      <p:ext uri="{BB962C8B-B14F-4D97-AF65-F5344CB8AC3E}">
        <p14:creationId xmlns:p14="http://schemas.microsoft.com/office/powerpoint/2010/main" val="1748031341"/>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13E2F37-CE70-4704-8906-134AA291BE63}"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coin.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643438" y="4365625"/>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3240088" y="5661025"/>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15365" name="Imagen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98588" y="304800"/>
            <a:ext cx="5910262"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34950"/>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LA LEY 8/1997, DE 26 DE JUNIO, DE ORDENACIÓN SANITARIA DE EUSKADI, ESTABLECE RESPECTO A LAS ÁREAS DE SALUD QUE:</a:t>
            </a:r>
          </a:p>
        </p:txBody>
      </p:sp>
      <p:sp>
        <p:nvSpPr>
          <p:cNvPr id="21" name="20 Rectángulo redondeado">
            <a:hlinkClick r:id="" action="ppaction://hlinkshowjump?jump=previousslide">
              <a:snd r:embed="rId2" name="explode.wav"/>
            </a:hlinkClick>
          </p:cNvPr>
          <p:cNvSpPr/>
          <p:nvPr/>
        </p:nvSpPr>
        <p:spPr>
          <a:xfrm>
            <a:off x="539750" y="1833563"/>
            <a:ext cx="7993063" cy="9413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La Comunidad Autónoma del País Vasco se divide territorialmente en áreas de salud de acuerdo con la situación socio-económica de cada demarcación geográfica.</a:t>
            </a:r>
          </a:p>
        </p:txBody>
      </p:sp>
      <p:sp>
        <p:nvSpPr>
          <p:cNvPr id="22" name="21 Rectángulo redondeado">
            <a:hlinkClick r:id="" action="ppaction://hlinkshowjump?jump=nextslide">
              <a:snd r:embed="rId3" name="applause.wav"/>
            </a:hlinkClick>
          </p:cNvPr>
          <p:cNvSpPr/>
          <p:nvPr/>
        </p:nvSpPr>
        <p:spPr>
          <a:xfrm>
            <a:off x="539750" y="4533900"/>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En cada área de salud se garantizará una adecuada ordenación de la atención primaria y su coordinación con la atención especializada.</a:t>
            </a:r>
          </a:p>
        </p:txBody>
      </p:sp>
      <p:sp>
        <p:nvSpPr>
          <p:cNvPr id="23" name="22 Rectángulo redondeado">
            <a:hlinkClick r:id="" action="ppaction://hlinkshowjump?jump=previousslide">
              <a:snd r:embed="rId2" name="explode.wav"/>
            </a:hlinkClick>
          </p:cNvPr>
          <p:cNvSpPr/>
          <p:nvPr/>
        </p:nvSpPr>
        <p:spPr>
          <a:xfrm>
            <a:off x="539750" y="3222625"/>
            <a:ext cx="7993063" cy="8636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En cada área de salud pueden ponerse en práctica las actuaciones esenciales que requiere la tutela general de la salud pública y exclusivamente la asistencia sanitaria primaria.</a:t>
            </a:r>
          </a:p>
        </p:txBody>
      </p:sp>
      <p:sp>
        <p:nvSpPr>
          <p:cNvPr id="24" name="23 Rectángulo redondeado">
            <a:hlinkClick r:id="" action="ppaction://hlinkshowjump?jump=previousslide">
              <a:snd r:embed="rId2" name="explode.wav"/>
            </a:hlinkClick>
          </p:cNvPr>
          <p:cNvSpPr/>
          <p:nvPr/>
        </p:nvSpPr>
        <p:spPr>
          <a:xfrm>
            <a:off x="541338"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S</a:t>
            </a:r>
            <a:r>
              <a:rPr lang="es-ES" altLang="es-ES" sz="2000" dirty="0">
                <a:solidFill>
                  <a:prstClr val="black"/>
                </a:solidFill>
                <a:latin typeface="Arial" panose="020B0604020202020204" pitchFamily="34" charset="0"/>
                <a:cs typeface="Arial" panose="020B0604020202020204" pitchFamily="34" charset="0"/>
              </a:rPr>
              <a:t>on correctas la primera y la tercera.</a:t>
            </a:r>
            <a:endParaRPr lang="es-ES" altLang="es-ES" sz="20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968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OSAKIDETZA-SERVICIO VASCO DE SALUD SE CONSTITUYE COMO:</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54038" y="2065338"/>
            <a:ext cx="7993062" cy="9667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Ente público con personalidad jurídica propia y adscrito al Departamento de la Administración General competente en materia de salud.</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54038" y="3551238"/>
            <a:ext cx="7993062" cy="638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Ente público de Derecho privado con personalidad jurídica propia.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58800" y="4706938"/>
            <a:ext cx="7993063" cy="593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Ente público de Derecho público al que se le atribuye personalidad jurídica propia.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805488"/>
            <a:ext cx="7991475"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Ninguna respuesta es correcta.</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2288" y="404813"/>
            <a:ext cx="7993062" cy="13604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1600" b="1" dirty="0">
                <a:ln w="0"/>
                <a:solidFill>
                  <a:prstClr val="black"/>
                </a:solidFill>
                <a:latin typeface="Arial" panose="020B0604020202020204" pitchFamily="34" charset="0"/>
                <a:cs typeface="Arial" panose="020B0604020202020204" pitchFamily="34" charset="0"/>
              </a:rPr>
              <a:t>LA FUNCIÓN DE NOMBRAR Y SEPARAR A LOS DIRECTORES-GERENTES DE LAS ORGANIZACIONES DE SERVICIOS SANITARIOS DEL ENTE PÚBLICO «OSAKIDETZA-SERVICIO VASCO DE SALUD» CORRESPONDERÁ A: </a:t>
            </a:r>
          </a:p>
        </p:txBody>
      </p:sp>
      <p:sp>
        <p:nvSpPr>
          <p:cNvPr id="21" name="20 Rectángulo redondeado">
            <a:hlinkClick r:id="" action="ppaction://hlinkshowjump?jump=nextslide">
              <a:snd r:embed="rId2" name="applaus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Dirección General del Ente.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365500"/>
            <a:ext cx="7993063" cy="7397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Presidencia del Ente.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4815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El Consejo de Administración del Ente. </a:t>
            </a:r>
            <a:endParaRPr lang="es-ES" altLang="es-ES" sz="2400" dirty="0">
              <a:solidFill>
                <a:srgbClr val="FF0000"/>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20700"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Ninguna de las anteriores.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12763" y="333375"/>
            <a:ext cx="7993062" cy="1778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LOS CÓDIGOS DE CONDUCTA A LOS QUE SE REFIERE EL ARTÍCULO 38 DE LA LEY ORGÁNICA 3/2018, DE 5 DE DICIEMBRE, DE PROTECCIÓN DE DATOS PERSONALES Y GARANTÍA DE LOS DERECHOS DIGITALES:</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14350" y="2708275"/>
            <a:ext cx="7993063" cy="7858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Su aprobación compete al Comité Europeo de Protección de Datos.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14350" y="3789363"/>
            <a:ext cx="7993063" cy="765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Su aprobación compete siempre y en todo caso a la Agencia Española de Protección de Datos.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19113" y="4949825"/>
            <a:ext cx="7993062" cy="6397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Su aprobación compete al delegado de protección de datos.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14350" y="5975350"/>
            <a:ext cx="7991475" cy="684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Solo son vinculantes para quienes se adhieran a los mismos.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7287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CONFORME A LA LEY 4/2005, DE 18 DE FEBRERO, PARA LA IGUALDAD DE MUJERES Y HOMBRES Y VIDAS LIBRES DE VIOLENCIAS MACHISTAS CONTRA LAS MUJERES, SE CONSIDERA QUE EXISTE UNA REPRESENTACIÓN EQUILIBRADA CUANDO EN LOS ÓRGANOS DE MÁS DE CUATRO MIEMBROS LAS PERSONAS DE CADA SEXO ESTÁN REPRESENTADAS AL MENOS AL:</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30 %.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5756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50 %.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40 %.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Ninguna de las respuestas anteriores es correcta.</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5463" y="333375"/>
            <a:ext cx="7993062" cy="10080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EL PLAN DE SALUD PARA EUSKADI 2013-2020:</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205038"/>
            <a:ext cx="7993063" cy="992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Fue aprobado por el Gobierno Vasco, a propuesta del Departamento de Salud y elevado al Parlamento Vasco para su conocimiento y tramitación reglamentaria.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500438"/>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Fue elaborado por el Departamento de Salud y aprobado por el Parlamento Vasco para un período de seis años de vigencia.</a:t>
            </a:r>
          </a:p>
        </p:txBody>
      </p:sp>
      <p:sp>
        <p:nvSpPr>
          <p:cNvPr id="23" name="22 Rectángulo redondeado">
            <a:hlinkClick r:id="" action="ppaction://hlinkshowjump?jump=previousslide">
              <a:snd r:embed="rId3" name="explode.wav"/>
            </a:hlinkClick>
          </p:cNvPr>
          <p:cNvSpPr/>
          <p:nvPr/>
        </p:nvSpPr>
        <p:spPr>
          <a:xfrm>
            <a:off x="520700" y="4879975"/>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Fue elaborado por el Gobierno Vasco y aprobado por el Parlamento Vasco.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23875" y="5949950"/>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Fue aprobado por el Departamento de Salud y su período de vigencia es de siete años.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6557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LOS RESULTADOS ESPERABLES DEL PROYECTO “PORTAL DE ATENCIÓN SOCIOSANITARIA, GENERACIÓN Y DIFUSIÓN DEL CONOCIMIENTO”, SITUADO EN EL EPÍGRAFE “I+D+I SOCIOSANITARIA” DE LA ESTRATEGIA DE ATENCIÓN SOCIOSANITARIA DE EUSKADI 2021-2024 INCLUYEN LOS SIGUIENTES (SEÑÁLESE LA RESPUESTA INCORRECTA):</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32013"/>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Informe de actividad y posicionamiento del Portal de Atención Sociosanitaria.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284538"/>
            <a:ext cx="7993063"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Boletín de Atención Sociosanitaria de Euskadi.</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08500"/>
            <a:ext cx="7993063" cy="938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Mapa actualizado de Recursos Sociosanitarios de Euskadi.</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39750" y="5661025"/>
            <a:ext cx="7991475" cy="10080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Información actualizada referida al tratamiento de datos desarrollados por parte de los diferentes organismos implicados en la Atención Sociosanitaria de Euskadi.</a:t>
            </a: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62071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TAL Y COMO DISPONE EL III PLAN DE NORMALIZACIÓN DEL USO DEL EUSKERA EN OSAKIDETZA 2022-2028:</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41338" y="2190750"/>
            <a:ext cx="7993062" cy="9001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Solo la rotulación fija externa en general ha de estar en las dos lenguas oficiales dando prioridad al euskera.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316288"/>
            <a:ext cx="7993063" cy="10223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La rotulación fija, tanto interna como externa, en general ha de estar en las dos lenguas oficiales dando prioridad al euskera.</a:t>
            </a:r>
          </a:p>
        </p:txBody>
      </p:sp>
      <p:sp>
        <p:nvSpPr>
          <p:cNvPr id="23" name="22 Rectángulo redondeado">
            <a:hlinkClick r:id="" action="ppaction://hlinkshowjump?jump=previousslide">
              <a:snd r:embed="rId2" name="explode.wav"/>
            </a:hlinkClick>
          </p:cNvPr>
          <p:cNvSpPr/>
          <p:nvPr/>
        </p:nvSpPr>
        <p:spPr>
          <a:xfrm>
            <a:off x="539750" y="4565650"/>
            <a:ext cx="7993063" cy="8810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Solo la rotulación fija interna en general ha de estar en las dos lenguas oficiales dando prioridad al euskera.</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72138"/>
            <a:ext cx="7991475" cy="9255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rotulación fija, tanto interna como externa, debe aparecer únicamente en euskera.</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SEGÚN DISPONE LA LEY 7/2002, DE 12 DE DICIEMBRE, DE LAS VOLUNTADES ANTICIPADAS EN EL ÁMBITO DE LA SANIDAD, EL GOBIERNO VASCO:</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5265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Crea el Registro Vasco de Voluntades Anticipadas al aprobar la ley 7/2002.</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480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Tiene la potestad de crear el Registro Vasco de Voluntades Anticipadas.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08500"/>
            <a:ext cx="7993063" cy="8651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 obliga a crear, en el plazo de diez meses, el Registro Vasco de Voluntades Anticipadas.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 obliga a crear el Registro Vasco de Voluntades Anticipadas, sin que conste un plazo al efecto.</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a:ln w="0"/>
                <a:solidFill>
                  <a:prstClr val="black"/>
                </a:solidFill>
                <a:latin typeface="Arial" panose="020B0604020202020204" pitchFamily="34" charset="0"/>
                <a:cs typeface="Arial" panose="020B0604020202020204" pitchFamily="34" charset="0"/>
              </a:rPr>
              <a:t>CONFORME AL MARCO ESTRATÉGICO DEL DEPARTAMENTO DE SALUD 2021-2024, LOS 4 INSTITUTOS DE INVESTIGACIÓN QUE CONFORMAN LAS ENTIDADES DE I+D+I DEL SISTEMA SANITARIO SON LOS SIGUIENTES:</a:t>
            </a:r>
            <a:endParaRPr lang="es-ES" sz="20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Kronikgune, Bioaraba, Biocruces-Bizkaia y BIOEF.</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60388" y="3502025"/>
            <a:ext cx="7993062" cy="7905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Bioaraba, Biocruces-Bizkaia, Biodonostia y Kronikgune.</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Biodonostia, Biocruces, Kronikgune y BIOEF.</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Bioaraba, Biocruces-Bizkaia, Biodonostia y BIOEF.</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366838"/>
            <a:ext cx="762000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357</TotalTime>
  <Words>803</Words>
  <Application>Microsoft Office PowerPoint</Application>
  <PresentationFormat>Presentación en pantalla (4:3)</PresentationFormat>
  <Paragraphs>56</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Arial</vt:lpstr>
      <vt:lpstr>Calibri Light</vt:lpstr>
      <vt:lpstr>Calibri</vt:lpstr>
      <vt:lpstr>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2023-07-28T03:24:01Z</dcterms:modified>
</cp:coreProperties>
</file>