
<file path=[Content_Types].xml><?xml version="1.0" encoding="utf-8"?>
<Types xmlns="http://schemas.openxmlformats.org/package/2006/content-types">
  <Default Extension="wmf" ContentType="image/x-wmf"/>
  <Default Extension="rels" ContentType="application/vnd.openxmlformats-package.relationships+xml"/>
  <Default Extension="xml" ContentType="application/xml"/>
  <Default Extension="wav" ContentType="audio/x-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5"/>
  </p:notesMasterIdLst>
  <p:sldIdLst>
    <p:sldId id="299" r:id="rId2"/>
    <p:sldId id="300" r:id="rId3"/>
    <p:sldId id="337" r:id="rId4"/>
    <p:sldId id="338" r:id="rId5"/>
    <p:sldId id="336" r:id="rId6"/>
    <p:sldId id="339" r:id="rId7"/>
    <p:sldId id="341" r:id="rId8"/>
    <p:sldId id="340" r:id="rId9"/>
    <p:sldId id="342" r:id="rId10"/>
    <p:sldId id="346" r:id="rId11"/>
    <p:sldId id="343" r:id="rId12"/>
    <p:sldId id="348" r:id="rId13"/>
    <p:sldId id="347" r:id="rId14"/>
  </p:sldIdLst>
  <p:sldSz cx="9144000" cy="6858000" type="screen4x3"/>
  <p:notesSz cx="6858000" cy="9144000"/>
  <p:defaultTextStyle>
    <a:defPPr>
      <a:defRPr lang="es-E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2B04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070" autoAdjust="0"/>
    <p:restoredTop sz="94660"/>
  </p:normalViewPr>
  <p:slideViewPr>
    <p:cSldViewPr>
      <p:cViewPr varScale="1">
        <p:scale>
          <a:sx n="70" d="100"/>
          <a:sy n="70" d="100"/>
        </p:scale>
        <p:origin x="552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-234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2765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4340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2765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</a:p>
        </p:txBody>
      </p:sp>
      <p:sp>
        <p:nvSpPr>
          <p:cNvPr id="2765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2765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3085D6B7-374A-4D86-80FA-44EF9D97A786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93417797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B8594F-5870-467E-800F-EC38AB41DA61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2262193446"/>
      </p:ext>
    </p:extLst>
  </p:cSld>
  <p:clrMapOvr>
    <a:masterClrMapping/>
  </p:clrMapOvr>
  <p:transition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36E1EE-31EF-4D3A-A1E8-DEF6EBA69B37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3119119975"/>
      </p:ext>
    </p:extLst>
  </p:cSld>
  <p:clrMapOvr>
    <a:masterClrMapping/>
  </p:clrMapOvr>
  <p:transition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CEA5AF-0C13-4C69-830F-34F692F05126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1591332841"/>
      </p:ext>
    </p:extLst>
  </p:cSld>
  <p:clrMapOvr>
    <a:masterClrMapping/>
  </p:clrMapOvr>
  <p:transition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E7E2F0-F57B-447D-893D-B678F798CBD1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2105746078"/>
      </p:ext>
    </p:extLst>
  </p:cSld>
  <p:clrMapOvr>
    <a:masterClrMapping/>
  </p:clrMapOvr>
  <p:transition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593384-A500-49B2-A176-7C744A4CEBC0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281060305"/>
      </p:ext>
    </p:extLst>
  </p:cSld>
  <p:clrMapOvr>
    <a:masterClrMapping/>
  </p:clrMapOvr>
  <p:transition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23D3C3-7267-4070-868A-71F7E8D9BAB2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1948205429"/>
      </p:ext>
    </p:extLst>
  </p:cSld>
  <p:clrMapOvr>
    <a:masterClrMapping/>
  </p:clrMapOvr>
  <p:transition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B1F9FD-5D77-4FF8-886C-7D99D4E4F2D8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1660451045"/>
      </p:ext>
    </p:extLst>
  </p:cSld>
  <p:clrMapOvr>
    <a:masterClrMapping/>
  </p:clrMapOvr>
  <p:transition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CA4467-D9B1-4AD3-B922-6FD4B4B2F9F0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3143156351"/>
      </p:ext>
    </p:extLst>
  </p:cSld>
  <p:clrMapOvr>
    <a:masterClrMapping/>
  </p:clrMapOvr>
  <p:transition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dirty="0" smtClean="0"/>
              <a:t>Haga clic en el icono para agregar una imagen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9C8594-FA2D-4D01-B5DA-ADC80F84B552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23163867"/>
      </p:ext>
    </p:extLst>
  </p:cSld>
  <p:clrMapOvr>
    <a:masterClrMapping/>
  </p:clrMapOvr>
  <p:transition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8AF0BA-E91A-422A-84CE-59D196B92BAC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830239767"/>
      </p:ext>
    </p:extLst>
  </p:cSld>
  <p:clrMapOvr>
    <a:masterClrMapping/>
  </p:clrMapOvr>
  <p:transition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9BB65F-177A-430C-BC1A-340858B26145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2959834661"/>
      </p:ext>
    </p:extLst>
  </p:cSld>
  <p:clrMapOvr>
    <a:masterClrMapping/>
  </p:clrMapOvr>
  <p:transition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dgm">
  <p:cSld name="Título y diagrama u organigra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SmartArt 2"/>
          <p:cNvSpPr>
            <a:spLocks noGrp="1"/>
          </p:cNvSpPr>
          <p:nvPr>
            <p:ph type="dgm" idx="1"/>
          </p:nvPr>
        </p:nvSpPr>
        <p:spPr>
          <a:xfrm>
            <a:off x="457200" y="1600202"/>
            <a:ext cx="8229600" cy="4525963"/>
          </a:xfrm>
        </p:spPr>
        <p:txBody>
          <a:bodyPr rtlCol="0">
            <a:normAutofit/>
          </a:bodyPr>
          <a:lstStyle/>
          <a:p>
            <a:pPr lvl="0"/>
            <a:endParaRPr lang="es-ES" noProof="0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67A3C4-F2CF-4438-BA11-CB71121C7960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2951015130"/>
      </p:ext>
    </p:extLst>
  </p:cSld>
  <p:clrMapOvr>
    <a:masterClrMapping/>
  </p:clrMapOvr>
  <p:transition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2B04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628650" y="365125"/>
            <a:ext cx="78867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Haga clic para modificar el estilo de título del patrón</a:t>
            </a:r>
            <a:endParaRPr lang="en-US" altLang="es-ES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28650" y="1825625"/>
            <a:ext cx="78867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Haga clic para modificar el estilo de texto del patrón</a:t>
            </a:r>
          </a:p>
          <a:p>
            <a:pPr lvl="1"/>
            <a:r>
              <a:rPr lang="es-ES" altLang="es-ES" smtClean="0"/>
              <a:t>Segundo nivel</a:t>
            </a:r>
          </a:p>
          <a:p>
            <a:pPr lvl="2"/>
            <a:r>
              <a:rPr lang="es-ES" altLang="es-ES" smtClean="0"/>
              <a:t>Tercer nivel</a:t>
            </a:r>
          </a:p>
          <a:p>
            <a:pPr lvl="3"/>
            <a:r>
              <a:rPr lang="es-ES" altLang="es-ES" smtClean="0"/>
              <a:t>Cuarto nivel</a:t>
            </a:r>
          </a:p>
          <a:p>
            <a:pPr lvl="4"/>
            <a:r>
              <a:rPr lang="es-ES" altLang="es-ES" smtClean="0"/>
              <a:t>Quinto nivel</a:t>
            </a:r>
            <a:endParaRPr lang="en-US" altLang="es-E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prstClr val="black">
                    <a:tint val="75000"/>
                  </a:prstClr>
                </a:solidFill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prstClr val="black">
                    <a:tint val="75000"/>
                  </a:prstClr>
                </a:solidFill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878D6522-37DB-4F41-B94B-E75DF6695B41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  <p:sldLayoutId id="2147483696" r:id="rId12"/>
  </p:sldLayoutIdLst>
  <p:transition>
    <p:random/>
  </p:transition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" Target="slide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gif"/><Relationship Id="rId4" Type="http://schemas.openxmlformats.org/officeDocument/2006/relationships/audio" Target="../media/audio2.wav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audio4.wav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audio4.wav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audio" Target="../media/audio4.wav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audio" Target="../media/audio4.wav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audio" Target="../media/audio4.wav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audio" Target="../media/audio4.wav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audio" Target="../media/audio4.wav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audio" Target="../media/audio4.wav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redondeado 1">
            <a:hlinkClick r:id="rId2" action="ppaction://hlinksldjump">
              <a:snd r:embed="rId3" name="coin.wav"/>
            </a:hlinkClick>
          </p:cNvPr>
          <p:cNvSpPr/>
          <p:nvPr/>
        </p:nvSpPr>
        <p:spPr>
          <a:xfrm>
            <a:off x="1403350" y="4365625"/>
            <a:ext cx="2665413" cy="93662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dirty="0">
                <a:solidFill>
                  <a:prstClr val="black"/>
                </a:solidFill>
              </a:rPr>
              <a:t>COMENZAR JUEGO</a:t>
            </a:r>
          </a:p>
        </p:txBody>
      </p:sp>
      <p:sp>
        <p:nvSpPr>
          <p:cNvPr id="5" name="Rectángulo redondeado 4">
            <a:hlinkClick r:id="" action="ppaction://hlinkshowjump?jump=nextslide">
              <a:snd r:embed="rId4" name="type.wav"/>
            </a:hlinkClick>
          </p:cNvPr>
          <p:cNvSpPr/>
          <p:nvPr/>
        </p:nvSpPr>
        <p:spPr>
          <a:xfrm>
            <a:off x="4427538" y="4365625"/>
            <a:ext cx="2881312" cy="93662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dirty="0">
                <a:solidFill>
                  <a:prstClr val="black"/>
                </a:solidFill>
              </a:rPr>
              <a:t>INSTRUCCIONES</a:t>
            </a:r>
          </a:p>
        </p:txBody>
      </p:sp>
      <p:sp>
        <p:nvSpPr>
          <p:cNvPr id="6" name="Rectángulo redondeado 5">
            <a:hlinkClick r:id="" action="ppaction://hlinkshowjump?jump=endshow"/>
          </p:cNvPr>
          <p:cNvSpPr/>
          <p:nvPr/>
        </p:nvSpPr>
        <p:spPr>
          <a:xfrm>
            <a:off x="3240088" y="5661025"/>
            <a:ext cx="2663825" cy="93662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dirty="0">
                <a:solidFill>
                  <a:prstClr val="black"/>
                </a:solidFill>
              </a:rPr>
              <a:t>SALIR DEL JUEGO</a:t>
            </a:r>
          </a:p>
        </p:txBody>
      </p:sp>
      <p:pic>
        <p:nvPicPr>
          <p:cNvPr id="15365" name="Imagen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350" y="188913"/>
            <a:ext cx="5905500" cy="3897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3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5943600"/>
          </a:xfrm>
          <a:solidFill>
            <a:schemeClr val="accent4">
              <a:lumMod val="40000"/>
              <a:lumOff val="60000"/>
            </a:schemeClr>
          </a:solidFill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s-E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-</a:t>
            </a:r>
            <a:r>
              <a:rPr lang="es-ES" sz="24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 NO ACIERTAS VUELVES A LA PREGUNTA </a:t>
            </a:r>
            <a:r>
              <a:rPr lang="es-ES" sz="24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br>
              <a:rPr lang="es-ES" sz="24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s-ES" sz="24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" sz="24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ANTERIOR</a:t>
            </a:r>
            <a:r>
              <a:rPr lang="es-ES" sz="24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s-ES" sz="24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s-ES" sz="24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-SI APARECE UNA IMAGEN CLIKA AL RATON</a:t>
            </a:r>
            <a:br>
              <a:rPr lang="es-ES" sz="24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s-E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s-E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s-E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                          </a:t>
            </a:r>
            <a:r>
              <a:rPr lang="es-ES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SUERTE</a:t>
            </a:r>
            <a:endParaRPr lang="es-ES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Flecha derecha 4"/>
          <p:cNvSpPr/>
          <p:nvPr/>
        </p:nvSpPr>
        <p:spPr>
          <a:xfrm>
            <a:off x="6011863" y="5229225"/>
            <a:ext cx="2305050" cy="755650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b="1" dirty="0">
                <a:solidFill>
                  <a:prstClr val="black"/>
                </a:solidFill>
              </a:rPr>
              <a:t>COMENZAR</a:t>
            </a:r>
          </a:p>
        </p:txBody>
      </p:sp>
      <p:sp>
        <p:nvSpPr>
          <p:cNvPr id="8" name="Flecha izquierda 7">
            <a:hlinkClick r:id="" action="ppaction://hlinkshowjump?jump=firstslide"/>
          </p:cNvPr>
          <p:cNvSpPr/>
          <p:nvPr/>
        </p:nvSpPr>
        <p:spPr>
          <a:xfrm>
            <a:off x="1331913" y="5192713"/>
            <a:ext cx="2303462" cy="792162"/>
          </a:xfrm>
          <a:prstGeom prst="lef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b="1" dirty="0">
                <a:solidFill>
                  <a:prstClr val="black"/>
                </a:solidFill>
              </a:rPr>
              <a:t>SALIR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539750" y="549275"/>
            <a:ext cx="7993063" cy="1150938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000" b="1">
                <a:ln w="0"/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 TIPO DE FRACTURA EN LA CUAL EL HUESO SE ROMPE EN DIVERSOS FRAGMENTOS DE PEQUEÑO TAMAÑO, PUDIENDO PRODUCIR HEMORRAGIA Y LESIÓN MUSCULAR SE LLAMA:</a:t>
            </a:r>
            <a:endParaRPr lang="es-ES" sz="2000" b="1" dirty="0">
              <a:ln w="0"/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20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2205038"/>
            <a:ext cx="7993063" cy="5032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Abierta.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21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3357563"/>
            <a:ext cx="7993063" cy="5032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 tallo verde.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22 Rectángulo redondeado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544513" y="4292600"/>
            <a:ext cx="7993062" cy="50482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Conminuta.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23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27050" y="5157788"/>
            <a:ext cx="7991475" cy="5032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Oblicua.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539750" y="188913"/>
            <a:ext cx="7993063" cy="1511300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000" b="1">
                <a:ln w="0"/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 REAL DECRETO 558/1995, DE 7 DE ABRIL, POR EL QUE ESTABLECE EL CURRÍCULO DEL CICLO FORMATIVO DE GRADO MEDIO CORRESPONDIENTE AL TÍTULO DE TÉCNICO CUIDADOS AUXILIARES DE ENFERMERÍA:</a:t>
            </a:r>
            <a:endParaRPr lang="es-ES" sz="2000" b="1" dirty="0">
              <a:ln w="0"/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20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1989138"/>
            <a:ext cx="7993063" cy="646112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Todas son falsas.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21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2924175"/>
            <a:ext cx="7993063" cy="61277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Establece la programación metodológica de la figura TCAE.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22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44513" y="3933825"/>
            <a:ext cx="7993062" cy="79057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Establece el título y las enseñanzas mínimas de la figura Técnico en Cuidados Auxiliares de Enfermería.</a:t>
            </a:r>
          </a:p>
        </p:txBody>
      </p:sp>
      <p:sp>
        <p:nvSpPr>
          <p:cNvPr id="24" name="23 Rectángulo redondeado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533400" y="5013325"/>
            <a:ext cx="7991475" cy="719138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Establece el currículo de la figura Técnico en Cuidados Auxiliares de Enfermería (TCAE).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546100" y="260350"/>
            <a:ext cx="7993063" cy="1296988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b="1" dirty="0">
                <a:ln w="0"/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SEGÚN EL REAL DECRETO 38/2012, DE 13 DE MARZO, SOBRE HISTORIA CLÍNICA Y DERECHOS Y OBLIGACIONES DE PACIENTES Y PROFESIONALES DE LA SALUD EN MATERIA DE DOCUMENTACIÓN CLÍNICA:</a:t>
            </a:r>
          </a:p>
        </p:txBody>
      </p:sp>
      <p:sp>
        <p:nvSpPr>
          <p:cNvPr id="21" name="20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1844675"/>
            <a:ext cx="7993063" cy="1009650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Tipo documental es solamente la agrupación de modelos de informes clínicos y no de información adicional.</a:t>
            </a:r>
            <a:endParaRPr lang="es-ES" altLang="es-ES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21 Rectángulo redondeado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539750" y="3141663"/>
            <a:ext cx="7993063" cy="1008062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Las anotaciones subjetivas son las impresiones o valoraciones personales de las y los profesionales sanitarios no sustentadas directamente en datos objetivos o pruebas complementarias y que, en su criterio, resulten de interés para la atención sanitaria de la persona paciente.</a:t>
            </a:r>
            <a:endParaRPr lang="es-ES" altLang="es-ES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22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4437063"/>
            <a:ext cx="7993063" cy="1008062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Cuando participe más de una o un profesional sanitario o equipo asistencial, deberán constar escritos de forma grupal las acciones, intervenciones y prescripciones realizadas por cada profesional.</a:t>
            </a:r>
            <a:endParaRPr lang="es-ES" altLang="es-ES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23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41338" y="5734050"/>
            <a:ext cx="7991475" cy="863600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Una vez transcurridos 5 años tras el fallecimiento de la persona paciente, se podrá destruir toda su documentación clínica.</a:t>
            </a:r>
            <a:endParaRPr lang="es-ES" altLang="es-ES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546100" y="363538"/>
            <a:ext cx="7993063" cy="11509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b="1">
                <a:ln w="0"/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 DECRETO 147/2015, DE 21 DE JULIO, DERECHOS Y DEBERES DE LAS PERSONAS, EN EL SISTEMA SANITARIO DE EUSKADI ES FALSO QUE…</a:t>
            </a:r>
            <a:endParaRPr lang="es-ES" sz="2400" b="1" dirty="0">
              <a:ln w="0"/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20 Rectángulo redondeado">
            <a:hlinkClick r:id="" action="ppaction://hlinkshowjump?jump=nextslide">
              <a:snd r:embed="rId2" name="applause.wav"/>
            </a:hlinkClick>
          </p:cNvPr>
          <p:cNvSpPr/>
          <p:nvPr/>
        </p:nvSpPr>
        <p:spPr>
          <a:xfrm>
            <a:off x="539750" y="2017713"/>
            <a:ext cx="7993063" cy="1109662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 sistema sanitario de Euskadi debe participar de forma pasiva a través de las organizaciones en que se agrupen.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21 Rectángulo redondeado">
            <a:hlinkClick r:id="" action="ppaction://hlinkshowjump?jump=previousslide">
              <a:snd r:embed="rId3" name="explode.wav"/>
            </a:hlinkClick>
          </p:cNvPr>
          <p:cNvSpPr/>
          <p:nvPr/>
        </p:nvSpPr>
        <p:spPr>
          <a:xfrm>
            <a:off x="539750" y="3400425"/>
            <a:ext cx="7993063" cy="833438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Debe garantizar los derechos lingüísticos de la ciudadanía.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22 Rectángulo redondeado">
            <a:hlinkClick r:id="" action="ppaction://hlinkshowjump?jump=previousslide">
              <a:snd r:embed="rId3" name="explode.wav"/>
            </a:hlinkClick>
          </p:cNvPr>
          <p:cNvSpPr/>
          <p:nvPr/>
        </p:nvSpPr>
        <p:spPr>
          <a:xfrm>
            <a:off x="539750" y="4506913"/>
            <a:ext cx="7993063" cy="10112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Debe basarse en los principios de universalidad, solidaridad, equidad, transparencia, calidad de los servicios y participación ciudadana.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23 Rectángulo redondeado">
            <a:hlinkClick r:id="" action="ppaction://hlinkshowjump?jump=previousslide">
              <a:snd r:embed="rId3" name="explode.wav"/>
            </a:hlinkClick>
          </p:cNvPr>
          <p:cNvSpPr/>
          <p:nvPr/>
        </p:nvSpPr>
        <p:spPr>
          <a:xfrm>
            <a:off x="541338" y="5791200"/>
            <a:ext cx="7991475" cy="73342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Debe ser un sistema sanitario eficiente y adecuado a las necesidades de salud de la población.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539750" y="549275"/>
            <a:ext cx="7993063" cy="1150938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b="1">
                <a:ln w="0"/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¿CUÁL ES LA FINALIDAD DEL ENTE PÚBLICO OSAKIDETZA-SERVICIO VASCO DE SALUD?</a:t>
            </a:r>
            <a:endParaRPr lang="es-ES" sz="2400" b="1" dirty="0">
              <a:ln w="0"/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20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1916113"/>
            <a:ext cx="7993063" cy="1225550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 provisión de servicios sanitarios a través de las organizaciones públicas de servicios sanitarios independientes de sí mismo.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21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3357563"/>
            <a:ext cx="7993063" cy="7191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 provisión de servicios sanitarios a través de servicios mutualistas.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22 Rectángulo redondeado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544513" y="4292600"/>
            <a:ext cx="7993062" cy="1081088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 provisión de servicios sanitarios a través de las organizaciones públicas de servicios sanitarios dependientes del mismo.</a:t>
            </a:r>
          </a:p>
        </p:txBody>
      </p:sp>
      <p:sp>
        <p:nvSpPr>
          <p:cNvPr id="24" name="23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5589588"/>
            <a:ext cx="7991475" cy="1079500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Las prestaciones de asistencia primaria y especializada que sean objeto de aseguramiento y contratación privada.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539750" y="280988"/>
            <a:ext cx="7993063" cy="11509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b="1">
                <a:ln w="0"/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SEGÚN LA LEY 41/2002, DE 14 DE NOVIEMBRE, BÁSICA REGULADORA DE LA AUTONOMÍA DEL PACIENTE Y DE DERECHOS Y OBLIGACIONES EN MATERIA DE INFORMACIÓN Y DOCUMENTACIÓN CLÍNICA, ES FALSO:</a:t>
            </a:r>
            <a:endParaRPr lang="es-ES" b="1" dirty="0">
              <a:ln w="0"/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20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25463" y="1954213"/>
            <a:ext cx="7993062" cy="5032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 consentimiento informado podrá ser verbal o escrito.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21 Rectángulo redondeado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539750" y="2708275"/>
            <a:ext cx="7993063" cy="1423988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 hecho de no aceptar por el paciente el tratamiento prescrito dará lugar al alta forzosa, independientemente de que existan tratamientos alternativos en el centro sanitario.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22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25463" y="4383088"/>
            <a:ext cx="7993062" cy="6302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 persona tiene derecho de confidencialidad sobre los datos de salud.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23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41338" y="5264150"/>
            <a:ext cx="7991475" cy="1404938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 centro sanitario es el conjunto organizado de profesionales, instalaciones y medios técnicos que realiza actividades y presta servicios para cuidar la salud de los pacientes y usuarios.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539750" y="549275"/>
            <a:ext cx="7993063" cy="1150938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b="1">
                <a:ln w="0"/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SON MODIFICACIONES LIGADAS AL PROCESO DE ENVEJECIMIENTO:</a:t>
            </a:r>
            <a:endParaRPr lang="es-ES" sz="2400" b="1" dirty="0">
              <a:ln w="0"/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20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2132013"/>
            <a:ext cx="7993063" cy="5032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Todas las respuestas anteriores son correctas.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21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3284538"/>
            <a:ext cx="7993063" cy="5032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Hipertrofia muscular.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22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4327525"/>
            <a:ext cx="7993063" cy="50482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Polidipsia.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23 Rectángulo redondeado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541338" y="5372100"/>
            <a:ext cx="7991475" cy="503238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Alteración de la termorregulación.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539750" y="333375"/>
            <a:ext cx="7993063" cy="1366838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000" b="1">
                <a:ln w="0"/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SONDA NASOGÁSTRICA QUE CONSTA DE DOS BALONES (ESOFÁGICO Y GÁSTRICO) UTILIZADO EN PACIENTES QUE SANGRAN ACTIVAMENTE POR VARICES ESOFÁGICAS O GÁSTRICAS:</a:t>
            </a:r>
            <a:endParaRPr lang="es-ES" sz="2000" b="1" dirty="0">
              <a:ln w="0"/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20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2349500"/>
            <a:ext cx="7993063" cy="503238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Suen.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21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3284538"/>
            <a:ext cx="7993063" cy="5032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Salem Sump.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22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44513" y="4219575"/>
            <a:ext cx="7993062" cy="50482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Levin.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23 Rectángulo redondeado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541338" y="5154613"/>
            <a:ext cx="7991475" cy="5032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Sengstaken-Blakemore.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522288" y="614363"/>
            <a:ext cx="7993062" cy="11509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b="1">
                <a:ln w="0"/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 LA ESCALA DE NORTON, 12 O MENOS PUNTOS SIGNIFICA:</a:t>
            </a:r>
            <a:endParaRPr lang="es-ES" sz="2400" b="1" dirty="0">
              <a:ln w="0"/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20 Rectángulo redondeado">
            <a:hlinkClick r:id="" action="ppaction://hlinkshowjump?jump=nextslide">
              <a:snd r:embed="rId2" name="applause.wav"/>
            </a:hlinkClick>
          </p:cNvPr>
          <p:cNvSpPr/>
          <p:nvPr/>
        </p:nvSpPr>
        <p:spPr>
          <a:xfrm>
            <a:off x="539750" y="2205038"/>
            <a:ext cx="7993063" cy="5032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Riesgo muy alto.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21 Rectángulo redondeado">
            <a:hlinkClick r:id="" action="ppaction://hlinkshowjump?jump=previousslide">
              <a:snd r:embed="rId3" name="explode.wav"/>
            </a:hlinkClick>
          </p:cNvPr>
          <p:cNvSpPr/>
          <p:nvPr/>
        </p:nvSpPr>
        <p:spPr>
          <a:xfrm>
            <a:off x="539750" y="3357563"/>
            <a:ext cx="7993063" cy="5032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Riesgo apreciable.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22 Rectángulo redondeado">
            <a:hlinkClick r:id="" action="ppaction://hlinkshowjump?jump=previousslide">
              <a:snd r:embed="rId3" name="explode.wav"/>
            </a:hlinkClick>
          </p:cNvPr>
          <p:cNvSpPr/>
          <p:nvPr/>
        </p:nvSpPr>
        <p:spPr>
          <a:xfrm>
            <a:off x="544513" y="4292600"/>
            <a:ext cx="7993062" cy="50482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Riesgo mínimo.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23 Rectángulo redondeado">
            <a:hlinkClick r:id="" action="ppaction://hlinkshowjump?jump=previousslide">
              <a:snd r:embed="rId3" name="explode.wav"/>
            </a:hlinkClick>
          </p:cNvPr>
          <p:cNvSpPr/>
          <p:nvPr/>
        </p:nvSpPr>
        <p:spPr>
          <a:xfrm>
            <a:off x="527050" y="5157788"/>
            <a:ext cx="7991475" cy="5032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No hay riesgo.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539750" y="549275"/>
            <a:ext cx="7993063" cy="1150938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b="1">
                <a:ln w="0"/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ANTE SOSPECHA DE FRACTURA DE COLUMNA VERTEBRAL:</a:t>
            </a:r>
            <a:endParaRPr lang="es-ES" sz="2400" b="1" dirty="0">
              <a:ln w="0"/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20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2132013"/>
            <a:ext cx="7993063" cy="5032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Mantener a la víctima en decúbito prono.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21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44513" y="5284788"/>
            <a:ext cx="7993062" cy="5032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Las respuestas </a:t>
            </a:r>
            <a:r>
              <a:rPr lang="es-ES" altLang="es-E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primera y tercera </a:t>
            </a:r>
            <a:r>
              <a:rPr lang="es-ES" altLang="es-E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son correctas.</a:t>
            </a:r>
          </a:p>
        </p:txBody>
      </p:sp>
      <p:sp>
        <p:nvSpPr>
          <p:cNvPr id="23" name="22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44513" y="4349750"/>
            <a:ext cx="7993062" cy="50482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Mover a la víctima una sola persona.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23 Rectángulo redondeado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539750" y="3155950"/>
            <a:ext cx="7991475" cy="704850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No realizar ninguna maniobra que conlleve flexión de la columna vertebral.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6163" y="0"/>
            <a:ext cx="70516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random/>
  </p:transition>
</p:sld>
</file>

<file path=ppt/theme/theme1.xml><?xml version="1.0" encoding="utf-8"?>
<a:theme xmlns:a="http://schemas.openxmlformats.org/drawingml/2006/main" name="Office Theme">
  <a:themeElements>
    <a:clrScheme name="Tema d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D9A78"/>
      </a:accent1>
      <a:accent2>
        <a:srgbClr val="8BC145"/>
      </a:accent2>
      <a:accent3>
        <a:srgbClr val="36AFCE"/>
      </a:accent3>
      <a:accent4>
        <a:srgbClr val="1D6FA9"/>
      </a:accent4>
      <a:accent5>
        <a:srgbClr val="B74919"/>
      </a:accent5>
      <a:accent6>
        <a:srgbClr val="F19D19"/>
      </a:accent6>
      <a:hlink>
        <a:srgbClr val="0563C1"/>
      </a:hlink>
      <a:folHlink>
        <a:srgbClr val="954F72"/>
      </a:folHlink>
    </a:clrScheme>
    <a:fontScheme name="Tema d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AE6F2518-B084-4896-AF52-66CC2144AA26}"/>
    </a:ext>
  </a:extLst>
</a:theme>
</file>

<file path=ppt/theme/theme2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327</TotalTime>
  <Words>683</Words>
  <Application>Microsoft Office PowerPoint</Application>
  <PresentationFormat>Presentación en pantalla (4:3)</PresentationFormat>
  <Paragraphs>56</Paragraphs>
  <Slides>13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13</vt:i4>
      </vt:variant>
    </vt:vector>
  </HeadingPairs>
  <TitlesOfParts>
    <vt:vector size="17" baseType="lpstr">
      <vt:lpstr>Arial</vt:lpstr>
      <vt:lpstr>Calibri Light</vt:lpstr>
      <vt:lpstr>Calibri</vt:lpstr>
      <vt:lpstr>Office Theme</vt:lpstr>
      <vt:lpstr>Presentación de PowerPoint</vt:lpstr>
      <vt:lpstr>-SI NO ACIERTAS VUELVES A LA PREGUNTA     ANTERIOR -SI APARECE UNA IMAGEN CLIKA AL RATON                              SUERTE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The houze!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Windows</dc:creator>
  <cp:lastModifiedBy>Cuenta Microsoft</cp:lastModifiedBy>
  <cp:revision>44</cp:revision>
  <dcterms:created xsi:type="dcterms:W3CDTF">2014-09-11T18:25:39Z</dcterms:created>
  <dcterms:modified xsi:type="dcterms:W3CDTF">2023-03-25T04:12:34Z</dcterms:modified>
</cp:coreProperties>
</file>