
<file path=[Content_Types].xml><?xml version="1.0" encoding="utf-8"?>
<Types xmlns="http://schemas.openxmlformats.org/package/2006/content-types">
  <Default Extension="wmf" ContentType="image/x-wmf"/>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16"/>
  </p:notesMasterIdLst>
  <p:sldIdLst>
    <p:sldId id="299" r:id="rId3"/>
    <p:sldId id="300" r:id="rId4"/>
    <p:sldId id="311" r:id="rId5"/>
    <p:sldId id="312" r:id="rId6"/>
    <p:sldId id="313" r:id="rId7"/>
    <p:sldId id="314" r:id="rId8"/>
    <p:sldId id="305" r:id="rId9"/>
    <p:sldId id="315" r:id="rId10"/>
    <p:sldId id="310" r:id="rId11"/>
    <p:sldId id="316" r:id="rId12"/>
    <p:sldId id="303" r:id="rId13"/>
    <p:sldId id="301" r:id="rId14"/>
    <p:sldId id="317" r:id="rId15"/>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ADC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79" autoAdjust="0"/>
    <p:restoredTop sz="94660"/>
  </p:normalViewPr>
  <p:slideViewPr>
    <p:cSldViewPr>
      <p:cViewPr varScale="1">
        <p:scale>
          <a:sx n="70" d="100"/>
          <a:sy n="70" d="100"/>
        </p:scale>
        <p:origin x="528" y="7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94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es-ES"/>
          </a:p>
        </p:txBody>
      </p:sp>
      <p:sp>
        <p:nvSpPr>
          <p:cNvPr id="30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765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765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BC41992E-43ED-4235-8E33-9B2977516907}" type="slidenum">
              <a:rPr lang="es-ES" altLang="es-ES"/>
              <a:pPr>
                <a:defRPr/>
              </a:pPr>
              <a:t>‹Nº›</a:t>
            </a:fld>
            <a:endParaRPr lang="es-ES" altLang="es-ES" dirty="0"/>
          </a:p>
        </p:txBody>
      </p:sp>
    </p:spTree>
    <p:extLst>
      <p:ext uri="{BB962C8B-B14F-4D97-AF65-F5344CB8AC3E}">
        <p14:creationId xmlns:p14="http://schemas.microsoft.com/office/powerpoint/2010/main" val="23599165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89CD6C5B-FCCC-41AC-A1A7-3992EEAA5E01}" type="slidenum">
              <a:rPr lang="es-ES" altLang="es-ES"/>
              <a:pPr>
                <a:defRPr/>
              </a:pPr>
              <a:t>‹Nº›</a:t>
            </a:fld>
            <a:endParaRPr lang="es-ES" altLang="es-ES" dirty="0"/>
          </a:p>
        </p:txBody>
      </p:sp>
    </p:spTree>
    <p:extLst>
      <p:ext uri="{BB962C8B-B14F-4D97-AF65-F5344CB8AC3E}">
        <p14:creationId xmlns:p14="http://schemas.microsoft.com/office/powerpoint/2010/main" val="1925635980"/>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88A84006-B12E-4FE0-BEDF-E4DDD3CC7DE3}" type="slidenum">
              <a:rPr lang="es-ES" altLang="es-ES"/>
              <a:pPr>
                <a:defRPr/>
              </a:pPr>
              <a:t>‹Nº›</a:t>
            </a:fld>
            <a:endParaRPr lang="es-ES" altLang="es-ES" dirty="0"/>
          </a:p>
        </p:txBody>
      </p:sp>
    </p:spTree>
    <p:extLst>
      <p:ext uri="{BB962C8B-B14F-4D97-AF65-F5344CB8AC3E}">
        <p14:creationId xmlns:p14="http://schemas.microsoft.com/office/powerpoint/2010/main" val="2453957480"/>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BF1D47DA-E8EC-4247-9B2B-C7A03F54048F}" type="slidenum">
              <a:rPr lang="es-ES" altLang="es-ES"/>
              <a:pPr>
                <a:defRPr/>
              </a:pPr>
              <a:t>‹Nº›</a:t>
            </a:fld>
            <a:endParaRPr lang="es-ES" altLang="es-ES" dirty="0"/>
          </a:p>
        </p:txBody>
      </p:sp>
    </p:spTree>
    <p:extLst>
      <p:ext uri="{BB962C8B-B14F-4D97-AF65-F5344CB8AC3E}">
        <p14:creationId xmlns:p14="http://schemas.microsoft.com/office/powerpoint/2010/main" val="1190054163"/>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399BB64F-4C9B-4C59-A3BF-CEE466F81503}" type="slidenum">
              <a:rPr lang="es-ES" altLang="es-ES"/>
              <a:pPr>
                <a:defRPr/>
              </a:pPr>
              <a:t>‹Nº›</a:t>
            </a:fld>
            <a:endParaRPr lang="es-ES" altLang="es-ES" dirty="0"/>
          </a:p>
        </p:txBody>
      </p:sp>
    </p:spTree>
    <p:extLst>
      <p:ext uri="{BB962C8B-B14F-4D97-AF65-F5344CB8AC3E}">
        <p14:creationId xmlns:p14="http://schemas.microsoft.com/office/powerpoint/2010/main" val="1041978322"/>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871EAA66-0BB4-41C5-8166-70F1559929E5}" type="slidenum">
              <a:rPr lang="es-ES" altLang="es-ES"/>
              <a:pPr>
                <a:defRPr/>
              </a:pPr>
              <a:t>‹Nº›</a:t>
            </a:fld>
            <a:endParaRPr lang="es-ES" altLang="es-ES" dirty="0"/>
          </a:p>
        </p:txBody>
      </p:sp>
    </p:spTree>
    <p:extLst>
      <p:ext uri="{BB962C8B-B14F-4D97-AF65-F5344CB8AC3E}">
        <p14:creationId xmlns:p14="http://schemas.microsoft.com/office/powerpoint/2010/main" val="751645141"/>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8B56E503-0DB8-4805-87FA-37C987B8C465}" type="slidenum">
              <a:rPr lang="es-ES" altLang="es-ES"/>
              <a:pPr>
                <a:defRPr/>
              </a:pPr>
              <a:t>‹Nº›</a:t>
            </a:fld>
            <a:endParaRPr lang="es-ES" altLang="es-ES" dirty="0"/>
          </a:p>
        </p:txBody>
      </p:sp>
    </p:spTree>
    <p:extLst>
      <p:ext uri="{BB962C8B-B14F-4D97-AF65-F5344CB8AC3E}">
        <p14:creationId xmlns:p14="http://schemas.microsoft.com/office/powerpoint/2010/main" val="3045490024"/>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D8F459DA-D0D8-40BC-A41B-E0CC236B86D9}" type="slidenum">
              <a:rPr lang="es-ES" altLang="es-ES"/>
              <a:pPr>
                <a:defRPr/>
              </a:pPr>
              <a:t>‹Nº›</a:t>
            </a:fld>
            <a:endParaRPr lang="es-ES" altLang="es-ES" dirty="0"/>
          </a:p>
        </p:txBody>
      </p:sp>
    </p:spTree>
    <p:extLst>
      <p:ext uri="{BB962C8B-B14F-4D97-AF65-F5344CB8AC3E}">
        <p14:creationId xmlns:p14="http://schemas.microsoft.com/office/powerpoint/2010/main" val="4158601178"/>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27D39674-75E7-4F15-8FC5-C89CEAAB3A5B}" type="slidenum">
              <a:rPr lang="es-ES" altLang="es-ES"/>
              <a:pPr>
                <a:defRPr/>
              </a:pPr>
              <a:t>‹Nº›</a:t>
            </a:fld>
            <a:endParaRPr lang="es-ES" altLang="es-ES" dirty="0"/>
          </a:p>
        </p:txBody>
      </p:sp>
    </p:spTree>
    <p:extLst>
      <p:ext uri="{BB962C8B-B14F-4D97-AF65-F5344CB8AC3E}">
        <p14:creationId xmlns:p14="http://schemas.microsoft.com/office/powerpoint/2010/main" val="1993348271"/>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E354245D-D5BB-467E-B6D6-D6439204684D}" type="slidenum">
              <a:rPr lang="es-ES" altLang="es-ES"/>
              <a:pPr>
                <a:defRPr/>
              </a:pPr>
              <a:t>‹Nº›</a:t>
            </a:fld>
            <a:endParaRPr lang="es-ES" altLang="es-ES" dirty="0"/>
          </a:p>
        </p:txBody>
      </p:sp>
    </p:spTree>
    <p:extLst>
      <p:ext uri="{BB962C8B-B14F-4D97-AF65-F5344CB8AC3E}">
        <p14:creationId xmlns:p14="http://schemas.microsoft.com/office/powerpoint/2010/main" val="277204962"/>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9412D76D-1ED3-49A1-97C2-93923D92F160}" type="slidenum">
              <a:rPr lang="es-ES" altLang="es-ES"/>
              <a:pPr>
                <a:defRPr/>
              </a:pPr>
              <a:t>‹Nº›</a:t>
            </a:fld>
            <a:endParaRPr lang="es-ES" altLang="es-ES" dirty="0"/>
          </a:p>
        </p:txBody>
      </p:sp>
    </p:spTree>
    <p:extLst>
      <p:ext uri="{BB962C8B-B14F-4D97-AF65-F5344CB8AC3E}">
        <p14:creationId xmlns:p14="http://schemas.microsoft.com/office/powerpoint/2010/main" val="1414261236"/>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293ECF87-0213-4914-AA19-114BEB3CC15B}" type="slidenum">
              <a:rPr lang="es-ES" altLang="es-ES"/>
              <a:pPr>
                <a:defRPr/>
              </a:pPr>
              <a:t>‹Nº›</a:t>
            </a:fld>
            <a:endParaRPr lang="es-ES" altLang="es-ES" dirty="0"/>
          </a:p>
        </p:txBody>
      </p:sp>
    </p:spTree>
    <p:extLst>
      <p:ext uri="{BB962C8B-B14F-4D97-AF65-F5344CB8AC3E}">
        <p14:creationId xmlns:p14="http://schemas.microsoft.com/office/powerpoint/2010/main" val="1466064526"/>
      </p:ext>
    </p:extLst>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C4E96C9A-B3FF-41F5-8FB1-6E44C916D031}" type="slidenum">
              <a:rPr lang="es-ES" altLang="es-ES"/>
              <a:pPr>
                <a:defRPr/>
              </a:pPr>
              <a:t>‹Nº›</a:t>
            </a:fld>
            <a:endParaRPr lang="es-ES" altLang="es-ES" dirty="0"/>
          </a:p>
        </p:txBody>
      </p:sp>
    </p:spTree>
    <p:extLst>
      <p:ext uri="{BB962C8B-B14F-4D97-AF65-F5344CB8AC3E}">
        <p14:creationId xmlns:p14="http://schemas.microsoft.com/office/powerpoint/2010/main" val="1317631784"/>
      </p:ext>
    </p:extLst>
  </p:cSld>
  <p:clrMapOvr>
    <a:masterClrMapping/>
  </p:clrMapOvr>
  <p:transition>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E21503E2-442D-4437-AB9B-A5A1F162C899}" type="slidenum">
              <a:rPr lang="es-ES" altLang="es-ES"/>
              <a:pPr>
                <a:defRPr/>
              </a:pPr>
              <a:t>‹Nº›</a:t>
            </a:fld>
            <a:endParaRPr lang="es-ES" altLang="es-ES" dirty="0"/>
          </a:p>
        </p:txBody>
      </p:sp>
    </p:spTree>
    <p:extLst>
      <p:ext uri="{BB962C8B-B14F-4D97-AF65-F5344CB8AC3E}">
        <p14:creationId xmlns:p14="http://schemas.microsoft.com/office/powerpoint/2010/main" val="2910216060"/>
      </p:ext>
    </p:extLst>
  </p:cSld>
  <p:clrMapOvr>
    <a:masterClrMapping/>
  </p:clrMapOvr>
  <p:transition>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9BDBDC92-B8C8-4617-9955-8CB8BCCFEA8F}" type="slidenum">
              <a:rPr lang="es-ES" altLang="es-ES"/>
              <a:pPr>
                <a:defRPr/>
              </a:pPr>
              <a:t>‹Nº›</a:t>
            </a:fld>
            <a:endParaRPr lang="es-ES" altLang="es-ES" dirty="0"/>
          </a:p>
        </p:txBody>
      </p:sp>
    </p:spTree>
    <p:extLst>
      <p:ext uri="{BB962C8B-B14F-4D97-AF65-F5344CB8AC3E}">
        <p14:creationId xmlns:p14="http://schemas.microsoft.com/office/powerpoint/2010/main" val="4264235679"/>
      </p:ext>
    </p:extLst>
  </p:cSld>
  <p:clrMapOvr>
    <a:masterClrMapping/>
  </p:clrMapOvr>
  <p:transition>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18A15928-C08A-4D1C-AAE4-8C2A6E804352}" type="slidenum">
              <a:rPr lang="es-ES" altLang="es-ES"/>
              <a:pPr>
                <a:defRPr/>
              </a:pPr>
              <a:t>‹Nº›</a:t>
            </a:fld>
            <a:endParaRPr lang="es-ES" altLang="es-ES" dirty="0"/>
          </a:p>
        </p:txBody>
      </p:sp>
    </p:spTree>
    <p:extLst>
      <p:ext uri="{BB962C8B-B14F-4D97-AF65-F5344CB8AC3E}">
        <p14:creationId xmlns:p14="http://schemas.microsoft.com/office/powerpoint/2010/main" val="349647542"/>
      </p:ext>
    </p:extLst>
  </p:cSld>
  <p:clrMapOvr>
    <a:masterClrMapping/>
  </p:clrMapOvr>
  <p:transition>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59448B04-B8F3-4F46-A82F-69729BD3B47A}" type="slidenum">
              <a:rPr lang="es-ES" altLang="es-ES"/>
              <a:pPr>
                <a:defRPr/>
              </a:pPr>
              <a:t>‹Nº›</a:t>
            </a:fld>
            <a:endParaRPr lang="es-ES" altLang="es-ES" dirty="0"/>
          </a:p>
        </p:txBody>
      </p:sp>
    </p:spTree>
    <p:extLst>
      <p:ext uri="{BB962C8B-B14F-4D97-AF65-F5344CB8AC3E}">
        <p14:creationId xmlns:p14="http://schemas.microsoft.com/office/powerpoint/2010/main" val="1366926357"/>
      </p:ext>
    </p:extLst>
  </p:cSld>
  <p:clrMapOvr>
    <a:masterClrMapping/>
  </p:clrMapOvr>
  <p:transition>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C9B63EDA-5219-4F5F-80B9-81B957593ECF}" type="slidenum">
              <a:rPr lang="es-ES" altLang="es-ES"/>
              <a:pPr>
                <a:defRPr/>
              </a:pPr>
              <a:t>‹Nº›</a:t>
            </a:fld>
            <a:endParaRPr lang="es-ES" altLang="es-ES" dirty="0"/>
          </a:p>
        </p:txBody>
      </p:sp>
    </p:spTree>
    <p:extLst>
      <p:ext uri="{BB962C8B-B14F-4D97-AF65-F5344CB8AC3E}">
        <p14:creationId xmlns:p14="http://schemas.microsoft.com/office/powerpoint/2010/main" val="3005521163"/>
      </p:ext>
    </p:extLst>
  </p:cSld>
  <p:clrMapOvr>
    <a:masterClrMapping/>
  </p:clrMapOvr>
  <p:transition>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75757B70-68BB-45AF-9E56-9D3EA474A471}" type="slidenum">
              <a:rPr lang="es-ES" altLang="es-ES"/>
              <a:pPr>
                <a:defRPr/>
              </a:pPr>
              <a:t>‹Nº›</a:t>
            </a:fld>
            <a:endParaRPr lang="es-ES" altLang="es-ES" dirty="0"/>
          </a:p>
        </p:txBody>
      </p:sp>
    </p:spTree>
    <p:extLst>
      <p:ext uri="{BB962C8B-B14F-4D97-AF65-F5344CB8AC3E}">
        <p14:creationId xmlns:p14="http://schemas.microsoft.com/office/powerpoint/2010/main" val="3597487650"/>
      </p:ext>
    </p:extLst>
  </p:cSld>
  <p:clrMapOvr>
    <a:masterClrMapping/>
  </p:clrMapOvr>
  <p:transition>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DA547D40-49E4-481B-ACF6-83798F59B356}" type="slidenum">
              <a:rPr lang="es-ES" altLang="es-ES"/>
              <a:pPr>
                <a:defRPr/>
              </a:pPr>
              <a:t>‹Nº›</a:t>
            </a:fld>
            <a:endParaRPr lang="es-ES" altLang="es-ES" dirty="0"/>
          </a:p>
        </p:txBody>
      </p:sp>
    </p:spTree>
    <p:extLst>
      <p:ext uri="{BB962C8B-B14F-4D97-AF65-F5344CB8AC3E}">
        <p14:creationId xmlns:p14="http://schemas.microsoft.com/office/powerpoint/2010/main" val="2383994618"/>
      </p:ext>
    </p:extLst>
  </p:cSld>
  <p:clrMapOvr>
    <a:masterClrMapping/>
  </p:clrMapOvr>
  <p:transition>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17F52064-0926-4A4A-912E-AF18874BE5E1}" type="slidenum">
              <a:rPr lang="es-ES" altLang="es-ES"/>
              <a:pPr>
                <a:defRPr/>
              </a:pPr>
              <a:t>‹Nº›</a:t>
            </a:fld>
            <a:endParaRPr lang="es-ES" altLang="es-ES" dirty="0"/>
          </a:p>
        </p:txBody>
      </p:sp>
    </p:spTree>
    <p:extLst>
      <p:ext uri="{BB962C8B-B14F-4D97-AF65-F5344CB8AC3E}">
        <p14:creationId xmlns:p14="http://schemas.microsoft.com/office/powerpoint/2010/main" val="502714592"/>
      </p:ext>
    </p:extLst>
  </p:cSld>
  <p:clrMapOvr>
    <a:masterClrMapping/>
  </p:clrMapOvr>
  <p:transition>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0409695C-2087-4870-88AB-C41B73BDDB46}" type="slidenum">
              <a:rPr lang="es-ES" altLang="es-ES"/>
              <a:pPr>
                <a:defRPr/>
              </a:pPr>
              <a:t>‹Nº›</a:t>
            </a:fld>
            <a:endParaRPr lang="es-ES" altLang="es-ES" dirty="0"/>
          </a:p>
        </p:txBody>
      </p:sp>
    </p:spTree>
    <p:extLst>
      <p:ext uri="{BB962C8B-B14F-4D97-AF65-F5344CB8AC3E}">
        <p14:creationId xmlns:p14="http://schemas.microsoft.com/office/powerpoint/2010/main" val="3703698740"/>
      </p:ext>
    </p:extLst>
  </p:cSld>
  <p:clrMapOvr>
    <a:masterClrMapping/>
  </p:clrMapOvr>
  <p:transition>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BB4547FF-2192-492A-88B3-7CE433F611A7}" type="slidenum">
              <a:rPr lang="es-ES" altLang="es-ES"/>
              <a:pPr>
                <a:defRPr/>
              </a:pPr>
              <a:t>‹Nº›</a:t>
            </a:fld>
            <a:endParaRPr lang="es-ES" altLang="es-ES" dirty="0"/>
          </a:p>
        </p:txBody>
      </p:sp>
    </p:spTree>
    <p:extLst>
      <p:ext uri="{BB962C8B-B14F-4D97-AF65-F5344CB8AC3E}">
        <p14:creationId xmlns:p14="http://schemas.microsoft.com/office/powerpoint/2010/main" val="4246320407"/>
      </p:ext>
    </p:extLst>
  </p:cSld>
  <p:clrMapOvr>
    <a:masterClrMapping/>
  </p:clrMapOvr>
  <p:transition>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B1019037-7AED-4BAE-A86E-40C8A8CBDF4F}" type="slidenum">
              <a:rPr lang="es-ES" altLang="es-ES"/>
              <a:pPr>
                <a:defRPr/>
              </a:pPr>
              <a:t>‹Nº›</a:t>
            </a:fld>
            <a:endParaRPr lang="es-ES" altLang="es-ES" dirty="0"/>
          </a:p>
        </p:txBody>
      </p:sp>
    </p:spTree>
    <p:extLst>
      <p:ext uri="{BB962C8B-B14F-4D97-AF65-F5344CB8AC3E}">
        <p14:creationId xmlns:p14="http://schemas.microsoft.com/office/powerpoint/2010/main" val="2131493299"/>
      </p:ext>
    </p:extLst>
  </p:cSld>
  <p:clrMapOvr>
    <a:masterClrMapping/>
  </p:clrMapOvr>
  <p:transition>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9C8B8C03-7A44-442A-B56C-42A97FFC2021}" type="slidenum">
              <a:rPr lang="es-ES" altLang="es-ES"/>
              <a:pPr>
                <a:defRPr/>
              </a:pPr>
              <a:t>‹Nº›</a:t>
            </a:fld>
            <a:endParaRPr lang="es-ES" altLang="es-ES" dirty="0"/>
          </a:p>
        </p:txBody>
      </p:sp>
    </p:spTree>
    <p:extLst>
      <p:ext uri="{BB962C8B-B14F-4D97-AF65-F5344CB8AC3E}">
        <p14:creationId xmlns:p14="http://schemas.microsoft.com/office/powerpoint/2010/main" val="1288547688"/>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EADC8"/>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1027"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AA536384-F0BD-43D0-9655-A934F279AEDA}"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EADC8"/>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042EF0DF-D322-4E82-928D-229D725C8670}"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1.gif"/><Relationship Id="rId4" Type="http://schemas.openxmlformats.org/officeDocument/2006/relationships/audio" Target="../media/audio2.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4.wav"/><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ángulo redondeado 1">
            <a:hlinkClick r:id="rId2" action="ppaction://hlinksldjump">
              <a:snd r:embed="rId3" name="coin.wav"/>
            </a:hlinkClick>
          </p:cNvPr>
          <p:cNvSpPr/>
          <p:nvPr/>
        </p:nvSpPr>
        <p:spPr>
          <a:xfrm>
            <a:off x="1403350" y="4365625"/>
            <a:ext cx="2665413"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COMENZAR JUEGO</a:t>
            </a:r>
          </a:p>
        </p:txBody>
      </p:sp>
      <p:sp>
        <p:nvSpPr>
          <p:cNvPr id="5" name="Rectángulo redondeado 4">
            <a:hlinkClick r:id="" action="ppaction://hlinkshowjump?jump=nextslide">
              <a:snd r:embed="rId4" name="type.wav"/>
            </a:hlinkClick>
          </p:cNvPr>
          <p:cNvSpPr/>
          <p:nvPr/>
        </p:nvSpPr>
        <p:spPr>
          <a:xfrm>
            <a:off x="4643438" y="4365625"/>
            <a:ext cx="2665412"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INSTRUCCIONES</a:t>
            </a:r>
          </a:p>
        </p:txBody>
      </p:sp>
      <p:sp>
        <p:nvSpPr>
          <p:cNvPr id="6" name="Rectángulo redondeado 5">
            <a:hlinkClick r:id="" action="ppaction://hlinkshowjump?jump=endshow"/>
          </p:cNvPr>
          <p:cNvSpPr/>
          <p:nvPr/>
        </p:nvSpPr>
        <p:spPr>
          <a:xfrm>
            <a:off x="3240088" y="5661025"/>
            <a:ext cx="2663825"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SALIR DEL JUEGO</a:t>
            </a:r>
          </a:p>
        </p:txBody>
      </p:sp>
      <p:pic>
        <p:nvPicPr>
          <p:cNvPr id="4101" name="Imagen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408113" y="260350"/>
            <a:ext cx="5832475" cy="3849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ítulo 3"/>
          <p:cNvSpPr>
            <a:spLocks noGrp="1"/>
          </p:cNvSpPr>
          <p:nvPr>
            <p:ph type="title"/>
          </p:nvPr>
        </p:nvSpPr>
        <p:spPr>
          <a:xfrm>
            <a:off x="628650" y="365125"/>
            <a:ext cx="7886700" cy="5943600"/>
          </a:xfrm>
          <a:solidFill>
            <a:schemeClr val="accent4">
              <a:lumMod val="40000"/>
              <a:lumOff val="60000"/>
            </a:schemeClr>
          </a:solidFill>
        </p:spPr>
        <p:txBody>
          <a:bodyPr rtlCol="0">
            <a:normAutofit/>
          </a:bodyPr>
          <a:lstStyle/>
          <a:p>
            <a:pPr eaLnBrk="1" fontAlgn="auto" hangingPunct="1">
              <a:spcAft>
                <a:spcPts val="0"/>
              </a:spcAft>
              <a:defRPr/>
            </a:pPr>
            <a:r>
              <a:rPr lang="es-ES" sz="2400" b="1" dirty="0" smtClean="0">
                <a:latin typeface="Arial" panose="020B0604020202020204" pitchFamily="34" charset="0"/>
                <a:cs typeface="Arial" panose="020B0604020202020204" pitchFamily="34" charset="0"/>
              </a:rPr>
              <a:t>-</a:t>
            </a:r>
            <a:r>
              <a:rPr lang="es-ES" sz="2400" b="1" dirty="0">
                <a:solidFill>
                  <a:prstClr val="black"/>
                </a:solidFill>
                <a:latin typeface="Arial" panose="020B0604020202020204" pitchFamily="34" charset="0"/>
                <a:cs typeface="Arial" panose="020B0604020202020204" pitchFamily="34" charset="0"/>
              </a:rPr>
              <a:t>SI NO ACIERTAS VUELVES A LA PREGUNTA </a:t>
            </a:r>
            <a:r>
              <a:rPr lang="es-ES" sz="2400" b="1" dirty="0" smtClean="0">
                <a:solidFill>
                  <a:prstClr val="black"/>
                </a:solidFill>
                <a:latin typeface="Arial" panose="020B0604020202020204" pitchFamily="34" charset="0"/>
                <a:cs typeface="Arial" panose="020B0604020202020204" pitchFamily="34" charset="0"/>
              </a:rPr>
              <a:t>  </a:t>
            </a:r>
            <a:br>
              <a:rPr lang="es-ES" sz="2400" b="1" dirty="0" smtClean="0">
                <a:solidFill>
                  <a:prstClr val="black"/>
                </a:solidFill>
                <a:latin typeface="Arial" panose="020B0604020202020204" pitchFamily="34" charset="0"/>
                <a:cs typeface="Arial" panose="020B0604020202020204" pitchFamily="34" charset="0"/>
              </a:rPr>
            </a:br>
            <a:r>
              <a:rPr lang="es-ES" sz="2400" b="1" dirty="0">
                <a:solidFill>
                  <a:prstClr val="black"/>
                </a:solidFill>
                <a:latin typeface="Arial" panose="020B0604020202020204" pitchFamily="34" charset="0"/>
                <a:cs typeface="Arial" panose="020B0604020202020204" pitchFamily="34" charset="0"/>
              </a:rPr>
              <a:t> </a:t>
            </a:r>
            <a:r>
              <a:rPr lang="es-ES" sz="2400" b="1" dirty="0" smtClean="0">
                <a:solidFill>
                  <a:prstClr val="black"/>
                </a:solidFill>
                <a:latin typeface="Arial" panose="020B0604020202020204" pitchFamily="34" charset="0"/>
                <a:cs typeface="Arial" panose="020B0604020202020204" pitchFamily="34" charset="0"/>
              </a:rPr>
              <a:t>ANTERIOR</a:t>
            </a:r>
            <a:r>
              <a:rPr lang="es-ES" sz="2400" b="1" dirty="0">
                <a:solidFill>
                  <a:prstClr val="black"/>
                </a:solidFill>
                <a:latin typeface="Arial" panose="020B0604020202020204" pitchFamily="34" charset="0"/>
                <a:cs typeface="Arial" panose="020B0604020202020204" pitchFamily="34" charset="0"/>
              </a:rPr>
              <a:t/>
            </a:r>
            <a:br>
              <a:rPr lang="es-ES" sz="2400" b="1" dirty="0">
                <a:solidFill>
                  <a:prstClr val="black"/>
                </a:solidFill>
                <a:latin typeface="Arial" panose="020B0604020202020204" pitchFamily="34" charset="0"/>
                <a:cs typeface="Arial" panose="020B0604020202020204" pitchFamily="34" charset="0"/>
              </a:rPr>
            </a:br>
            <a:r>
              <a:rPr lang="es-ES" sz="2400" b="1" dirty="0">
                <a:solidFill>
                  <a:prstClr val="black"/>
                </a:solidFill>
                <a:latin typeface="Arial" panose="020B0604020202020204" pitchFamily="34" charset="0"/>
                <a:cs typeface="Arial" panose="020B0604020202020204" pitchFamily="34" charset="0"/>
              </a:rPr>
              <a:t>-SI APARECE UNA IMAGEN CLIKA AL RATON</a:t>
            </a:r>
            <a:br>
              <a:rPr lang="es-ES" sz="2400" b="1" dirty="0">
                <a:solidFill>
                  <a:prstClr val="black"/>
                </a:solidFill>
                <a:latin typeface="Arial" panose="020B0604020202020204" pitchFamily="34" charset="0"/>
                <a:cs typeface="Arial" panose="020B0604020202020204" pitchFamily="34" charset="0"/>
              </a:rPr>
            </a:br>
            <a:r>
              <a:rPr lang="es-ES" sz="2400" b="1" dirty="0" smtClean="0">
                <a:latin typeface="Arial" panose="020B0604020202020204" pitchFamily="34" charset="0"/>
                <a:cs typeface="Arial" panose="020B0604020202020204" pitchFamily="34" charset="0"/>
              </a:rPr>
              <a:t/>
            </a:r>
            <a:br>
              <a:rPr lang="es-ES" sz="2400" b="1" dirty="0" smtClean="0">
                <a:latin typeface="Arial" panose="020B0604020202020204" pitchFamily="34" charset="0"/>
                <a:cs typeface="Arial" panose="020B0604020202020204" pitchFamily="34" charset="0"/>
              </a:rPr>
            </a:br>
            <a:r>
              <a:rPr lang="es-ES" sz="2400" b="1" dirty="0">
                <a:latin typeface="Arial" panose="020B0604020202020204" pitchFamily="34" charset="0"/>
                <a:cs typeface="Arial" panose="020B0604020202020204" pitchFamily="34" charset="0"/>
              </a:rPr>
              <a:t> </a:t>
            </a:r>
            <a:r>
              <a:rPr lang="es-ES" sz="2400" b="1" dirty="0" smtClean="0">
                <a:latin typeface="Arial" panose="020B0604020202020204" pitchFamily="34" charset="0"/>
                <a:cs typeface="Arial" panose="020B0604020202020204" pitchFamily="34" charset="0"/>
              </a:rPr>
              <a:t>                           </a:t>
            </a:r>
            <a:r>
              <a:rPr lang="es-ES" b="1" dirty="0" smtClean="0">
                <a:solidFill>
                  <a:srgbClr val="FF0000"/>
                </a:solidFill>
                <a:latin typeface="Arial" panose="020B0604020202020204" pitchFamily="34" charset="0"/>
                <a:cs typeface="Arial" panose="020B0604020202020204" pitchFamily="34" charset="0"/>
              </a:rPr>
              <a:t>SUERTE</a:t>
            </a:r>
            <a:endParaRPr lang="es-ES" b="1" dirty="0">
              <a:solidFill>
                <a:srgbClr val="FF0000"/>
              </a:solidFill>
              <a:latin typeface="Arial" panose="020B0604020202020204" pitchFamily="34" charset="0"/>
              <a:cs typeface="Arial" panose="020B0604020202020204" pitchFamily="34" charset="0"/>
            </a:endParaRPr>
          </a:p>
        </p:txBody>
      </p:sp>
      <p:sp>
        <p:nvSpPr>
          <p:cNvPr id="5" name="Flecha derecha 4"/>
          <p:cNvSpPr/>
          <p:nvPr/>
        </p:nvSpPr>
        <p:spPr>
          <a:xfrm>
            <a:off x="6011863" y="5229225"/>
            <a:ext cx="2305050" cy="75565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dirty="0">
                <a:solidFill>
                  <a:prstClr val="black"/>
                </a:solidFill>
              </a:rPr>
              <a:t>COMENZAR</a:t>
            </a:r>
          </a:p>
        </p:txBody>
      </p:sp>
      <p:sp>
        <p:nvSpPr>
          <p:cNvPr id="8" name="Flecha izquierda 7">
            <a:hlinkClick r:id="" action="ppaction://hlinkshowjump?jump=firstslide"/>
          </p:cNvPr>
          <p:cNvSpPr/>
          <p:nvPr/>
        </p:nvSpPr>
        <p:spPr>
          <a:xfrm>
            <a:off x="1331913" y="5192713"/>
            <a:ext cx="2303462" cy="792162"/>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dirty="0">
                <a:solidFill>
                  <a:prstClr val="black"/>
                </a:solidFill>
              </a:rPr>
              <a:t>SALIR</a:t>
            </a:r>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260350"/>
            <a:ext cx="7993063" cy="23415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b="1" dirty="0">
                <a:ln w="0"/>
                <a:solidFill>
                  <a:prstClr val="black"/>
                </a:solidFill>
                <a:latin typeface="Arial" panose="020B0604020202020204" pitchFamily="34" charset="0"/>
                <a:cs typeface="Arial" panose="020B0604020202020204" pitchFamily="34" charset="0"/>
              </a:rPr>
              <a:t>POR NACIMIENTO DE HIJOS PREMATUROS O QUE POR CUALQUIER OTRA CAUSA DEBAN PERMANECER HOSPITALIZADOS A CONTINUACIÓN DEL PARTO, EL TRABAJADOR DE OSAKIDETZA EN EL ÁMBITO DE APLICACIÓN DEL ACUERDO REGULADOR DE LAS CONDICIONES DE TRABAJO DEL PERSONAL DE OSAKIDETZA-SERVICIO VASCO DE SALUD, TENDRÁ DERECHO A AUSENTARSE DEL TRABAJO DURANTE: </a:t>
            </a:r>
          </a:p>
        </p:txBody>
      </p:sp>
      <p:sp>
        <p:nvSpPr>
          <p:cNvPr id="21" name="20 Rectángulo redondeado">
            <a:hlinkClick r:id="" action="ppaction://hlinkshowjump?jump=previousslide">
              <a:snd r:embed="rId2" name="explode.wav"/>
            </a:hlinkClick>
          </p:cNvPr>
          <p:cNvSpPr/>
          <p:nvPr/>
        </p:nvSpPr>
        <p:spPr>
          <a:xfrm>
            <a:off x="538163" y="2889250"/>
            <a:ext cx="7993062"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Quince horas semanales mientras dure la hospitalización.</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previousslide">
              <a:snd r:embed="rId2" name="explode.wav"/>
            </a:hlinkClick>
          </p:cNvPr>
          <p:cNvSpPr/>
          <p:nvPr/>
        </p:nvSpPr>
        <p:spPr>
          <a:xfrm>
            <a:off x="539750" y="3897313"/>
            <a:ext cx="7993063" cy="792162"/>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El tiempo que sea necesario.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nextslide">
              <a:snd r:embed="rId3" name="applause.wav"/>
            </a:hlinkClick>
          </p:cNvPr>
          <p:cNvSpPr/>
          <p:nvPr/>
        </p:nvSpPr>
        <p:spPr>
          <a:xfrm>
            <a:off x="538163" y="4976813"/>
            <a:ext cx="7993062"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Un máximo de dos horas diarias.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2" name="explode.wav"/>
            </a:hlinkClick>
          </p:cNvPr>
          <p:cNvSpPr/>
          <p:nvPr/>
        </p:nvSpPr>
        <p:spPr>
          <a:xfrm>
            <a:off x="539750" y="5949950"/>
            <a:ext cx="7991475"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Máximo tres horas diarias. </a:t>
            </a:r>
            <a:endParaRPr lang="es-ES" altLang="es-ES" sz="2400" dirty="0">
              <a:solidFill>
                <a:prstClr val="black"/>
              </a:solidFill>
              <a:latin typeface="Arial" panose="020B0604020202020204" pitchFamily="34" charset="0"/>
              <a:cs typeface="Arial" panose="020B0604020202020204" pitchFamily="34" charset="0"/>
            </a:endParaRPr>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25463" y="115888"/>
            <a:ext cx="7993062" cy="187325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b="1" dirty="0">
                <a:ln w="0"/>
                <a:solidFill>
                  <a:prstClr val="black"/>
                </a:solidFill>
                <a:latin typeface="Arial" panose="020B0604020202020204" pitchFamily="34" charset="0"/>
                <a:cs typeface="Arial" panose="020B0604020202020204" pitchFamily="34" charset="0"/>
              </a:rPr>
              <a:t>PARA EL CUMPLIMIENTO DE DEBERES INEXCUSABLES DE CARÁCTER PÚBLICO O PERSONAL, LOS/AS TRABAJADORES/AS DE OSAKIDETZA EN EL ÁMBITO DE APLICACIÓN DEL ACUERDO REGULADOR DE LAS CONDICIONES DE TRABAJO DEL PERSONAL DE OSAKIDETZA-SERVICIO VASCO DE SALUD, TENDRÁN DERECHO A UNA LICENCIA DE: </a:t>
            </a:r>
          </a:p>
        </p:txBody>
      </p:sp>
      <p:sp>
        <p:nvSpPr>
          <p:cNvPr id="21" name="20 Rectángulo redondeado">
            <a:hlinkClick r:id="" action="ppaction://hlinkshowjump?jump=nextslide">
              <a:snd r:embed="rId2" name="applause.wav"/>
            </a:hlinkClick>
          </p:cNvPr>
          <p:cNvSpPr/>
          <p:nvPr/>
        </p:nvSpPr>
        <p:spPr>
          <a:xfrm>
            <a:off x="539750" y="2157413"/>
            <a:ext cx="7993063" cy="107950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Por el tiempo necesario para su cumplimiento, siempre y cuando no puedan efectuarse fuera del horario de trabajo. </a:t>
            </a:r>
          </a:p>
        </p:txBody>
      </p:sp>
      <p:sp>
        <p:nvSpPr>
          <p:cNvPr id="22" name="21 Rectángulo redondeado">
            <a:hlinkClick r:id="" action="ppaction://hlinkshowjump?jump=previousslide">
              <a:snd r:embed="rId3" name="explode.wav"/>
            </a:hlinkClick>
          </p:cNvPr>
          <p:cNvSpPr/>
          <p:nvPr/>
        </p:nvSpPr>
        <p:spPr>
          <a:xfrm>
            <a:off x="539750" y="3500438"/>
            <a:ext cx="7993063" cy="77628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Tres horas máximo.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3" name="explode.wav"/>
            </a:hlinkClick>
          </p:cNvPr>
          <p:cNvSpPr/>
          <p:nvPr/>
        </p:nvSpPr>
        <p:spPr>
          <a:xfrm>
            <a:off x="539750" y="4581525"/>
            <a:ext cx="7993063" cy="7921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De entre dos y cuatro horas.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3" name="explode.wav"/>
            </a:hlinkClick>
          </p:cNvPr>
          <p:cNvSpPr/>
          <p:nvPr/>
        </p:nvSpPr>
        <p:spPr>
          <a:xfrm>
            <a:off x="541338" y="5661025"/>
            <a:ext cx="7991475"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En ningún caso tendrán licencia por tal concepto.</a:t>
            </a:r>
            <a:endParaRPr lang="es-ES" altLang="es-ES" sz="2400" dirty="0">
              <a:solidFill>
                <a:prstClr val="black"/>
              </a:solidFill>
              <a:latin typeface="Arial" panose="020B0604020202020204" pitchFamily="34" charset="0"/>
              <a:cs typeface="Arial" panose="020B0604020202020204" pitchFamily="34" charset="0"/>
            </a:endParaRPr>
          </a:p>
        </p:txBody>
      </p:sp>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188913"/>
            <a:ext cx="7993063" cy="180975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b="1">
                <a:ln w="0"/>
                <a:solidFill>
                  <a:prstClr val="black"/>
                </a:solidFill>
                <a:latin typeface="Arial" panose="020B0604020202020204" pitchFamily="34" charset="0"/>
                <a:cs typeface="Arial" panose="020B0604020202020204" pitchFamily="34" charset="0"/>
              </a:rPr>
              <a:t>¿QUÉ PERSONAL DE OSAKIDETZA EN EL ÁMBITO DE APLICACIÓN DEL ACUERDO REGULADOR DE LAS CONDICIONES DE TRABAJO DEL PERSONAL DE OSAKIDETZA-SERVICIO VASCO DE SALUD, PODRÁ ACOGERSE, CON CARÁCTER VOLUNTARIO, A LA MEDIDA DE EXENCIÓN DE LA REALIZACIÓN DE TRABAJO NOCTURNO? </a:t>
            </a:r>
            <a:endParaRPr lang="es-ES"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39750" y="2152650"/>
            <a:ext cx="7993063" cy="9366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Únicamente los mayores de 60 años.</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previousslide">
              <a:snd r:embed="rId2" name="explode.wav"/>
            </a:hlinkClick>
          </p:cNvPr>
          <p:cNvSpPr/>
          <p:nvPr/>
        </p:nvSpPr>
        <p:spPr>
          <a:xfrm>
            <a:off x="539750" y="3348038"/>
            <a:ext cx="7993063" cy="9350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El personal mayor de 50 años.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nextslide">
              <a:snd r:embed="rId3" name="applause.wav"/>
            </a:hlinkClick>
          </p:cNvPr>
          <p:cNvSpPr/>
          <p:nvPr/>
        </p:nvSpPr>
        <p:spPr>
          <a:xfrm>
            <a:off x="539750" y="4437063"/>
            <a:ext cx="7993063" cy="86518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Aquellos/as que tengan más de 55 años.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2" name="explode.wav"/>
            </a:hlinkClick>
          </p:cNvPr>
          <p:cNvSpPr/>
          <p:nvPr/>
        </p:nvSpPr>
        <p:spPr>
          <a:xfrm>
            <a:off x="541338" y="5589588"/>
            <a:ext cx="7991475" cy="8334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Todos/as los que tengan más de 58 años. </a:t>
            </a:r>
            <a:endParaRPr lang="es-ES" altLang="es-ES" sz="2400" dirty="0">
              <a:solidFill>
                <a:prstClr val="black"/>
              </a:solidFill>
              <a:latin typeface="Arial" panose="020B0604020202020204" pitchFamily="34" charset="0"/>
              <a:cs typeface="Arial" panose="020B0604020202020204" pitchFamily="34" charset="0"/>
            </a:endParaRPr>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12763" y="333375"/>
            <a:ext cx="7993062" cy="20796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b="1">
                <a:ln w="0"/>
                <a:solidFill>
                  <a:prstClr val="black"/>
                </a:solidFill>
                <a:latin typeface="Arial" panose="020B0604020202020204" pitchFamily="34" charset="0"/>
                <a:cs typeface="Arial" panose="020B0604020202020204" pitchFamily="34" charset="0"/>
              </a:rPr>
              <a:t>EL PERSONAL DE OSAKIDETZA-SERVICIO VASCO DE SALUD EN EL ÁMBITO DE APLICACIÓN DEL ACUERDO REGULADOR DE LAS CONDICIONES DE TRABAJO DEL PERSONAL DE OSAKIDETZA-SERVICIO VASCO DE SALUD, PRESTARÁ SERVICIOS, CON CARÁCTER GENERAL, SALVO QUIENES REALICEN TURNOS ROTATORIOS, UN MÁXIMO DE: </a:t>
            </a:r>
            <a:endParaRPr lang="es-ES"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14350" y="2708275"/>
            <a:ext cx="7993063" cy="78581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Cinco sábados al año.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previousslide">
              <a:snd r:embed="rId2" name="explode.wav"/>
            </a:hlinkClick>
          </p:cNvPr>
          <p:cNvSpPr/>
          <p:nvPr/>
        </p:nvSpPr>
        <p:spPr>
          <a:xfrm>
            <a:off x="514350" y="3789363"/>
            <a:ext cx="7993063" cy="7651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No hay máximo establecido.</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2" name="explode.wav"/>
            </a:hlinkClick>
          </p:cNvPr>
          <p:cNvSpPr/>
          <p:nvPr/>
        </p:nvSpPr>
        <p:spPr>
          <a:xfrm>
            <a:off x="519113" y="4949825"/>
            <a:ext cx="7993062" cy="6397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Diez sábados al año.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nextslide">
              <a:snd r:embed="rId3" name="applause.wav"/>
            </a:hlinkClick>
          </p:cNvPr>
          <p:cNvSpPr/>
          <p:nvPr/>
        </p:nvSpPr>
        <p:spPr>
          <a:xfrm>
            <a:off x="514350" y="5975350"/>
            <a:ext cx="7991475" cy="68421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Seis sábados al año. </a:t>
            </a:r>
            <a:endParaRPr lang="es-ES" altLang="es-ES" sz="2400" dirty="0">
              <a:solidFill>
                <a:prstClr val="black"/>
              </a:solidFill>
              <a:latin typeface="Arial" panose="020B0604020202020204" pitchFamily="34" charset="0"/>
              <a:cs typeface="Arial" panose="020B0604020202020204" pitchFamily="34" charset="0"/>
            </a:endParaRPr>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260350"/>
            <a:ext cx="7993063" cy="14398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a:ln w="0"/>
                <a:solidFill>
                  <a:prstClr val="black"/>
                </a:solidFill>
                <a:latin typeface="Arial" panose="020B0604020202020204" pitchFamily="34" charset="0"/>
                <a:cs typeface="Arial" panose="020B0604020202020204" pitchFamily="34" charset="0"/>
              </a:rPr>
              <a:t>¿CUÁNDO SE FIJARÁ EL CALENDARIO DE VACACIONES DEL PERSONAL DE OSAKIDETZA-SERVICIO VASCO DE SALUD? </a:t>
            </a:r>
            <a:endParaRPr lang="es-ES" sz="2400"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39750" y="2205038"/>
            <a:ext cx="7993063"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Durante los dos primeros meses del año.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previousslide">
              <a:snd r:embed="rId2" name="explode.wav"/>
            </a:hlinkClick>
          </p:cNvPr>
          <p:cNvSpPr/>
          <p:nvPr/>
        </p:nvSpPr>
        <p:spPr>
          <a:xfrm>
            <a:off x="539750" y="3357563"/>
            <a:ext cx="7993063" cy="792162"/>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En los seis primeros meses de cada año.</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nextslide">
              <a:snd r:embed="rId3" name="applause.wav"/>
            </a:hlinkClick>
          </p:cNvPr>
          <p:cNvSpPr/>
          <p:nvPr/>
        </p:nvSpPr>
        <p:spPr>
          <a:xfrm>
            <a:off x="539750" y="4581525"/>
            <a:ext cx="7993063"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Dentro de los cuatro primeros meses del año.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2" name="explode.wav"/>
            </a:hlinkClick>
          </p:cNvPr>
          <p:cNvSpPr/>
          <p:nvPr/>
        </p:nvSpPr>
        <p:spPr>
          <a:xfrm>
            <a:off x="541338" y="5732463"/>
            <a:ext cx="7991475"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Durante el mes de enero de cada año. </a:t>
            </a:r>
            <a:endParaRPr lang="es-ES" altLang="es-ES" sz="2400" dirty="0">
              <a:solidFill>
                <a:prstClr val="black"/>
              </a:solidFill>
              <a:latin typeface="Arial" panose="020B0604020202020204" pitchFamily="34" charset="0"/>
              <a:cs typeface="Arial" panose="020B0604020202020204" pitchFamily="34" charset="0"/>
            </a:endParaRPr>
          </a:p>
        </p:txBody>
      </p:sp>
    </p:spTree>
  </p:cSld>
  <p:clrMapOvr>
    <a:masterClrMapping/>
  </p:clrMapOvr>
  <p:transition>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188913"/>
            <a:ext cx="7993063" cy="2303462"/>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b="1" dirty="0">
                <a:ln w="0"/>
                <a:solidFill>
                  <a:prstClr val="black"/>
                </a:solidFill>
                <a:latin typeface="Arial" panose="020B0604020202020204" pitchFamily="34" charset="0"/>
                <a:cs typeface="Arial" panose="020B0604020202020204" pitchFamily="34" charset="0"/>
              </a:rPr>
              <a:t>CONCEDIDA UNA AUTORIZACIÓN PARA COLABORAR CON ORGANIZACIONES NO GUBERNAMENTALES, LAS SUCESIVAS AUTORIZACIONES SÓLO PODRÁN CONCEDERSE UNA VEZ TRANSCURRIDO UN PERÍODO MÍNIMO DE PRESTACIÓN DE SERVICIOS EQUIVALENTE AL PERÍODO DE LA AUTORIZACIÓN ANTERIOR. SIN EMBARGO, EN TODO CASO DEBERÁ MEDIAR UN PERÍODO MÍNIMO DE PRESTACIÓN DE SERVICIOS ENTRE DOS AUTORIZACIONES DE: </a:t>
            </a:r>
          </a:p>
        </p:txBody>
      </p:sp>
      <p:sp>
        <p:nvSpPr>
          <p:cNvPr id="21" name="20 Rectángulo redondeado">
            <a:hlinkClick r:id="" action="ppaction://hlinkshowjump?jump=previousslide">
              <a:snd r:embed="rId2" name="explode.wav"/>
            </a:hlinkClick>
          </p:cNvPr>
          <p:cNvSpPr/>
          <p:nvPr/>
        </p:nvSpPr>
        <p:spPr>
          <a:xfrm>
            <a:off x="539750" y="4076700"/>
            <a:ext cx="7993063" cy="71755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Dos años.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nextslide">
              <a:snd r:embed="rId3" name="applause.wav"/>
            </a:hlinkClick>
          </p:cNvPr>
          <p:cNvSpPr/>
          <p:nvPr/>
        </p:nvSpPr>
        <p:spPr>
          <a:xfrm>
            <a:off x="539750" y="3028950"/>
            <a:ext cx="7993063" cy="8286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Un año.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2" name="explode.wav"/>
            </a:hlinkClick>
          </p:cNvPr>
          <p:cNvSpPr/>
          <p:nvPr/>
        </p:nvSpPr>
        <p:spPr>
          <a:xfrm>
            <a:off x="539750" y="5013325"/>
            <a:ext cx="7993063" cy="7159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Cinco años.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2" name="explode.wav"/>
            </a:hlinkClick>
          </p:cNvPr>
          <p:cNvSpPr/>
          <p:nvPr/>
        </p:nvSpPr>
        <p:spPr>
          <a:xfrm>
            <a:off x="541338" y="5949950"/>
            <a:ext cx="7991475" cy="64770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Diez años.</a:t>
            </a:r>
            <a:endParaRPr lang="es-ES" altLang="es-ES" sz="2400" dirty="0">
              <a:solidFill>
                <a:prstClr val="black"/>
              </a:solidFill>
              <a:latin typeface="Arial" panose="020B0604020202020204" pitchFamily="34" charset="0"/>
              <a:cs typeface="Arial" panose="020B0604020202020204" pitchFamily="34" charset="0"/>
            </a:endParaRPr>
          </a:p>
        </p:txBody>
      </p:sp>
    </p:spTree>
  </p:cSld>
  <p:clrMapOvr>
    <a:masterClrMapping/>
  </p:clrMapOvr>
  <p:transition>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333375"/>
            <a:ext cx="7993063" cy="1677988"/>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b="1">
                <a:ln w="0"/>
                <a:solidFill>
                  <a:prstClr val="black"/>
                </a:solidFill>
                <a:latin typeface="Arial" panose="020B0604020202020204" pitchFamily="34" charset="0"/>
                <a:cs typeface="Arial" panose="020B0604020202020204" pitchFamily="34" charset="0"/>
              </a:rPr>
              <a:t>POR SER PRECISO ATENDER EL CUIDADO DE UN FAMILIAR DE PRIMER GRADO, EL/LA TRABAJADOR/A DE OSAKIDETZA TENDRÁ DERECHO A SOLICITAR UNA REDUCCIÓN DE HASTA EL 50% DE LA JORNADA LABORAL, CON CARÁCTER RETRIBUIDO, POR RAZONES DE ENFERMEDAD MUY GRAVE Y POR EL PLAZO MÁXIMO DE: </a:t>
            </a:r>
            <a:endParaRPr lang="es-ES"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39750" y="2262188"/>
            <a:ext cx="7993063" cy="9350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Un año</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nextslide">
              <a:snd r:embed="rId3" name="applause.wav"/>
            </a:hlinkClick>
          </p:cNvPr>
          <p:cNvSpPr/>
          <p:nvPr/>
        </p:nvSpPr>
        <p:spPr>
          <a:xfrm>
            <a:off x="560388" y="3502025"/>
            <a:ext cx="7993062" cy="7905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Un mes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2" name="explode.wav"/>
            </a:hlinkClick>
          </p:cNvPr>
          <p:cNvSpPr/>
          <p:nvPr/>
        </p:nvSpPr>
        <p:spPr>
          <a:xfrm>
            <a:off x="544513" y="4581525"/>
            <a:ext cx="7993062" cy="8286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Tres meses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2" name="explode.wav"/>
            </a:hlinkClick>
          </p:cNvPr>
          <p:cNvSpPr/>
          <p:nvPr/>
        </p:nvSpPr>
        <p:spPr>
          <a:xfrm>
            <a:off x="541338" y="5661025"/>
            <a:ext cx="7991475" cy="935038"/>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Seis meses </a:t>
            </a:r>
            <a:endParaRPr lang="es-ES" altLang="es-ES" sz="2400" dirty="0">
              <a:solidFill>
                <a:prstClr val="black"/>
              </a:solidFill>
              <a:latin typeface="Arial" panose="020B0604020202020204" pitchFamily="34" charset="0"/>
              <a:cs typeface="Arial" panose="020B0604020202020204" pitchFamily="34" charset="0"/>
            </a:endParaRPr>
          </a:p>
        </p:txBody>
      </p:sp>
    </p:spTree>
  </p:cSld>
  <p:clrMapOvr>
    <a:masterClrMapping/>
  </p:clrMapOvr>
  <p:transition>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333375"/>
            <a:ext cx="7993063" cy="14398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000" b="1" dirty="0">
                <a:ln w="0"/>
                <a:solidFill>
                  <a:prstClr val="black"/>
                </a:solidFill>
                <a:latin typeface="Arial" panose="020B0604020202020204" pitchFamily="34" charset="0"/>
                <a:cs typeface="Arial" panose="020B0604020202020204" pitchFamily="34" charset="0"/>
              </a:rPr>
              <a:t>EL PERSONAL DE OSAKIDETZA/ SERVICIO VASCO DE SALUD TENDRÁ DERECHO A LICENCIA POR ENFERMEDAD GRAVE DE FAMILIARES DENTRO DEL PRIMER GRADO DE CONSANGUINIDAD O AFINIDAD DE: </a:t>
            </a:r>
          </a:p>
        </p:txBody>
      </p:sp>
      <p:sp>
        <p:nvSpPr>
          <p:cNvPr id="21" name="20 Rectángulo redondeado">
            <a:hlinkClick r:id="" action="ppaction://hlinkshowjump?jump=previousslide">
              <a:snd r:embed="rId2" name="explode.wav"/>
            </a:hlinkClick>
          </p:cNvPr>
          <p:cNvSpPr/>
          <p:nvPr/>
        </p:nvSpPr>
        <p:spPr>
          <a:xfrm>
            <a:off x="539750" y="3344863"/>
            <a:ext cx="7993063" cy="9366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000">
                <a:solidFill>
                  <a:prstClr val="black"/>
                </a:solidFill>
                <a:latin typeface="Arial" panose="020B0604020202020204" pitchFamily="34" charset="0"/>
                <a:cs typeface="Arial" panose="020B0604020202020204" pitchFamily="34" charset="0"/>
              </a:rPr>
              <a:t>Cinco días naturales y dos días hábiles más, si los hechos que lo motivan se producen a más de 150 km del lugar de residencia del solicitante. </a:t>
            </a:r>
            <a:endParaRPr lang="es-ES" altLang="es-ES" sz="20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nextslide">
              <a:snd r:embed="rId3" name="applause.wav"/>
            </a:hlinkClick>
          </p:cNvPr>
          <p:cNvSpPr/>
          <p:nvPr/>
        </p:nvSpPr>
        <p:spPr>
          <a:xfrm>
            <a:off x="539750" y="2071688"/>
            <a:ext cx="7993063" cy="88265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000" dirty="0">
                <a:solidFill>
                  <a:prstClr val="black"/>
                </a:solidFill>
                <a:latin typeface="Arial" panose="020B0604020202020204" pitchFamily="34" charset="0"/>
                <a:cs typeface="Arial" panose="020B0604020202020204" pitchFamily="34" charset="0"/>
              </a:rPr>
              <a:t>Tres días hábiles y dos días hábiles más, si los hechos que lo motivan se producen a más de 150 km del lugar de residencia del solicitante. </a:t>
            </a:r>
          </a:p>
        </p:txBody>
      </p:sp>
      <p:sp>
        <p:nvSpPr>
          <p:cNvPr id="23" name="22 Rectángulo redondeado">
            <a:hlinkClick r:id="" action="ppaction://hlinkshowjump?jump=previousslide">
              <a:snd r:embed="rId2" name="explode.wav"/>
            </a:hlinkClick>
          </p:cNvPr>
          <p:cNvSpPr/>
          <p:nvPr/>
        </p:nvSpPr>
        <p:spPr>
          <a:xfrm>
            <a:off x="544513" y="4581525"/>
            <a:ext cx="7993062" cy="8286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000">
                <a:solidFill>
                  <a:prstClr val="black"/>
                </a:solidFill>
                <a:latin typeface="Arial" panose="020B0604020202020204" pitchFamily="34" charset="0"/>
                <a:cs typeface="Arial" panose="020B0604020202020204" pitchFamily="34" charset="0"/>
              </a:rPr>
              <a:t>Tres días hábiles en todo caso. </a:t>
            </a:r>
            <a:endParaRPr lang="es-ES" altLang="es-ES" sz="20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2" name="explode.wav"/>
            </a:hlinkClick>
          </p:cNvPr>
          <p:cNvSpPr/>
          <p:nvPr/>
        </p:nvSpPr>
        <p:spPr>
          <a:xfrm>
            <a:off x="541338" y="5708650"/>
            <a:ext cx="7991475" cy="9366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000">
                <a:solidFill>
                  <a:prstClr val="black"/>
                </a:solidFill>
                <a:latin typeface="Arial" panose="020B0604020202020204" pitchFamily="34" charset="0"/>
                <a:cs typeface="Arial" panose="020B0604020202020204" pitchFamily="34" charset="0"/>
              </a:rPr>
              <a:t>Tres días hábiles y dos días hábiles más, si los hechos que lo motivan se producen a más de 200 km del lugar de residencia del solicitante. </a:t>
            </a:r>
            <a:endParaRPr lang="es-ES" altLang="es-ES" sz="2000" dirty="0">
              <a:solidFill>
                <a:prstClr val="black"/>
              </a:solidFill>
              <a:latin typeface="Arial" panose="020B0604020202020204" pitchFamily="34" charset="0"/>
              <a:cs typeface="Arial" panose="020B0604020202020204" pitchFamily="34" charset="0"/>
            </a:endParaRPr>
          </a:p>
        </p:txBody>
      </p:sp>
    </p:spTree>
  </p:cSld>
  <p:clrMapOvr>
    <a:masterClrMapping/>
  </p:clrMapOvr>
  <p:transition>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22288" y="404813"/>
            <a:ext cx="7993062" cy="136048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000" b="1">
                <a:ln w="0"/>
                <a:solidFill>
                  <a:prstClr val="black"/>
                </a:solidFill>
                <a:latin typeface="Arial" panose="020B0604020202020204" pitchFamily="34" charset="0"/>
                <a:cs typeface="Arial" panose="020B0604020202020204" pitchFamily="34" charset="0"/>
              </a:rPr>
              <a:t>¿CUÁL ES LA DISPOSICIÓN POR LA QUE SE APRUEBA EL ACUERDO REGULADOR DE LAS CONDICIONES DE TRABAJO DEL PERSONAL DE OSAKIDETZA SERVICIO VASCO DE SALUD, PARA LOS AÑOS 2007, 2008 Y 2009?</a:t>
            </a:r>
            <a:endParaRPr lang="es-ES" sz="2000"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nextslide">
              <a:snd r:embed="rId2" name="applause.wav"/>
            </a:hlinkClick>
          </p:cNvPr>
          <p:cNvSpPr/>
          <p:nvPr/>
        </p:nvSpPr>
        <p:spPr>
          <a:xfrm>
            <a:off x="539750" y="2205038"/>
            <a:ext cx="7993063"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El Decreto 235/2007, de 18 de diciembre.</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previousslide">
              <a:snd r:embed="rId3" name="explode.wav"/>
            </a:hlinkClick>
          </p:cNvPr>
          <p:cNvSpPr/>
          <p:nvPr/>
        </p:nvSpPr>
        <p:spPr>
          <a:xfrm>
            <a:off x="539750" y="3365500"/>
            <a:ext cx="7993063" cy="7397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La Ley 7/2007, de 12 de abril.</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3" name="explode.wav"/>
            </a:hlinkClick>
          </p:cNvPr>
          <p:cNvSpPr/>
          <p:nvPr/>
        </p:nvSpPr>
        <p:spPr>
          <a:xfrm>
            <a:off x="539750" y="4481513"/>
            <a:ext cx="7993063"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El Real Decreto 30/2007, de 30 de octubre.</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3" name="explode.wav"/>
            </a:hlinkClick>
          </p:cNvPr>
          <p:cNvSpPr/>
          <p:nvPr/>
        </p:nvSpPr>
        <p:spPr>
          <a:xfrm>
            <a:off x="520700" y="5589588"/>
            <a:ext cx="7991475" cy="7191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La Orden 149/2007, de 18 de septiembre.</a:t>
            </a:r>
            <a:endParaRPr lang="es-ES" altLang="es-ES" sz="2400" dirty="0">
              <a:solidFill>
                <a:prstClr val="black"/>
              </a:solidFill>
              <a:latin typeface="Arial" panose="020B0604020202020204" pitchFamily="34" charset="0"/>
              <a:cs typeface="Arial" panose="020B0604020202020204" pitchFamily="34" charset="0"/>
            </a:endParaRPr>
          </a:p>
        </p:txBody>
      </p:sp>
    </p:spTree>
  </p:cSld>
  <p:clrMapOvr>
    <a:masterClrMapping/>
  </p:clrMapOvr>
  <p:transition>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411163"/>
            <a:ext cx="7993063" cy="11509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a:ln w="0"/>
                <a:solidFill>
                  <a:prstClr val="black"/>
                </a:solidFill>
                <a:latin typeface="Arial" panose="020B0604020202020204" pitchFamily="34" charset="0"/>
                <a:cs typeface="Arial" panose="020B0604020202020204" pitchFamily="34" charset="0"/>
              </a:rPr>
              <a:t>DURANTE EL TRANSCURSO DE LA LICENCIA POR ENFERMEDAD…</a:t>
            </a:r>
            <a:endParaRPr lang="es-ES" sz="2400"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39750" y="2425700"/>
            <a:ext cx="7993063" cy="7143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El trabajador podrá realizar actividades lucrativas.</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nextslide">
              <a:snd r:embed="rId3" name="applause.wav"/>
            </a:hlinkClick>
          </p:cNvPr>
          <p:cNvSpPr/>
          <p:nvPr/>
        </p:nvSpPr>
        <p:spPr>
          <a:xfrm>
            <a:off x="539750" y="3571875"/>
            <a:ext cx="7993063"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El trabajador percibirá las retribuciones en los porcentajes establecidos legalmente.</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2" name="explode.wav"/>
            </a:hlinkClick>
          </p:cNvPr>
          <p:cNvSpPr/>
          <p:nvPr/>
        </p:nvSpPr>
        <p:spPr>
          <a:xfrm>
            <a:off x="539750" y="4565650"/>
            <a:ext cx="7993063" cy="64770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El trabajador podrá superar el periodo de contratación estipulado.</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2" name="explode.wav"/>
            </a:hlinkClick>
          </p:cNvPr>
          <p:cNvSpPr/>
          <p:nvPr/>
        </p:nvSpPr>
        <p:spPr>
          <a:xfrm>
            <a:off x="541338" y="5589588"/>
            <a:ext cx="7991475" cy="7191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El trabajador podrá ser despedido.</a:t>
            </a:r>
            <a:endParaRPr lang="es-ES" altLang="es-ES" sz="2400" dirty="0">
              <a:solidFill>
                <a:prstClr val="black"/>
              </a:solidFill>
              <a:latin typeface="Arial" panose="020B0604020202020204" pitchFamily="34" charset="0"/>
              <a:cs typeface="Arial" panose="020B0604020202020204" pitchFamily="34" charset="0"/>
            </a:endParaRPr>
          </a:p>
        </p:txBody>
      </p:sp>
    </p:spTree>
  </p:cSld>
  <p:clrMapOvr>
    <a:masterClrMapping/>
  </p:clrMapOvr>
  <p:transition>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Imagen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46163" y="0"/>
            <a:ext cx="70516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1_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3894</TotalTime>
  <Words>732</Words>
  <Application>Microsoft Office PowerPoint</Application>
  <PresentationFormat>Presentación en pantalla (4:3)</PresentationFormat>
  <Paragraphs>56</Paragraphs>
  <Slides>13</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13</vt:i4>
      </vt:variant>
    </vt:vector>
  </HeadingPairs>
  <TitlesOfParts>
    <vt:vector size="18" baseType="lpstr">
      <vt:lpstr>Arial</vt:lpstr>
      <vt:lpstr>Calibri Light</vt:lpstr>
      <vt:lpstr>Calibri</vt:lpstr>
      <vt:lpstr>Office Theme</vt:lpstr>
      <vt:lpstr>1_Office Theme</vt:lpstr>
      <vt:lpstr>Presentación de PowerPoint</vt:lpstr>
      <vt:lpstr>-SI NO ACIERTAS VUELVES A LA PREGUNTA     ANTERIOR -SI APARECE UNA IMAGEN CLIKA AL RATON                              SUERTE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The houze!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Windows</dc:creator>
  <cp:lastModifiedBy>Cuenta Microsoft</cp:lastModifiedBy>
  <cp:revision>58</cp:revision>
  <dcterms:created xsi:type="dcterms:W3CDTF">2014-09-11T18:25:39Z</dcterms:created>
  <dcterms:modified xsi:type="dcterms:W3CDTF">2023-04-27T02:05:30Z</dcterms:modified>
</cp:coreProperties>
</file>