
<file path=[Content_Types].xml><?xml version="1.0" encoding="utf-8"?>
<Types xmlns="http://schemas.openxmlformats.org/package/2006/content-types">
  <Default Extension="wmf" ContentType="image/x-wmf"/>
  <Default Extension="rels" ContentType="application/vnd.openxmlformats-package.relationships+xml"/>
  <Default Extension="xml" ContentType="application/xml"/>
  <Default Extension="wav" ContentType="audio/x-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299" r:id="rId2"/>
    <p:sldId id="300" r:id="rId3"/>
    <p:sldId id="301" r:id="rId4"/>
    <p:sldId id="302" r:id="rId5"/>
    <p:sldId id="303" r:id="rId6"/>
    <p:sldId id="304" r:id="rId7"/>
    <p:sldId id="305" r:id="rId8"/>
    <p:sldId id="306" r:id="rId9"/>
    <p:sldId id="307" r:id="rId10"/>
    <p:sldId id="308" r:id="rId11"/>
    <p:sldId id="309" r:id="rId12"/>
    <p:sldId id="310" r:id="rId13"/>
    <p:sldId id="311" r:id="rId14"/>
  </p:sldIdLst>
  <p:sldSz cx="9144000" cy="6858000" type="screen4x3"/>
  <p:notesSz cx="6858000" cy="9144000"/>
  <p:defaultTextStyle>
    <a:defPPr>
      <a:defRPr lang="es-E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7001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779" autoAdjust="0"/>
    <p:restoredTop sz="94660"/>
  </p:normalViewPr>
  <p:slideViewPr>
    <p:cSldViewPr>
      <p:cViewPr varScale="1">
        <p:scale>
          <a:sx n="70" d="100"/>
          <a:sy n="70" d="100"/>
        </p:scale>
        <p:origin x="528"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50" name="Rectangle 2"/>
          <p:cNvSpPr>
            <a:spLocks noGrp="1" noChangeArrowheads="1"/>
          </p:cNvSpPr>
          <p:nvPr>
            <p:ph type="hdr" sz="quarter"/>
          </p:nvPr>
        </p:nvSpPr>
        <p:spPr bwMode="auto">
          <a:xfrm>
            <a:off x="0" y="0"/>
            <a:ext cx="29718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eaLnBrk="1" hangingPunct="1">
              <a:defRPr sz="1200">
                <a:latin typeface="Arial" panose="020B0604020202020204" pitchFamily="34" charset="0"/>
              </a:defRPr>
            </a:lvl1pPr>
          </a:lstStyle>
          <a:p>
            <a:pPr>
              <a:defRPr/>
            </a:pPr>
            <a:endParaRPr lang="es-ES"/>
          </a:p>
        </p:txBody>
      </p:sp>
      <p:sp>
        <p:nvSpPr>
          <p:cNvPr id="27651" name="Rectangle 3"/>
          <p:cNvSpPr>
            <a:spLocks noGrp="1" noChangeArrowheads="1"/>
          </p:cNvSpPr>
          <p:nvPr>
            <p:ph type="dt" idx="1"/>
          </p:nvPr>
        </p:nvSpPr>
        <p:spPr bwMode="auto">
          <a:xfrm>
            <a:off x="3884613" y="0"/>
            <a:ext cx="29718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eaLnBrk="1" hangingPunct="1">
              <a:defRPr sz="1200">
                <a:latin typeface="Arial" panose="020B0604020202020204" pitchFamily="34" charset="0"/>
              </a:defRPr>
            </a:lvl1pPr>
          </a:lstStyle>
          <a:p>
            <a:pPr>
              <a:defRPr/>
            </a:pPr>
            <a:endParaRPr lang="es-ES"/>
          </a:p>
        </p:txBody>
      </p:sp>
      <p:sp>
        <p:nvSpPr>
          <p:cNvPr id="14340"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3" name="Rectangle 5"/>
          <p:cNvSpPr>
            <a:spLocks noGrp="1" noChangeArrowheads="1"/>
          </p:cNvSpPr>
          <p:nvPr>
            <p:ph type="body" sz="quarter" idx="3"/>
          </p:nvPr>
        </p:nvSpPr>
        <p:spPr bwMode="auto">
          <a:xfrm>
            <a:off x="685800" y="4343400"/>
            <a:ext cx="5486400" cy="4114800"/>
          </a:xfrm>
          <a:prstGeom prst="rect">
            <a:avLst/>
          </a:prstGeom>
          <a:noFill/>
          <a:ln>
            <a:noFill/>
          </a:ln>
          <a:effectLst/>
          <a:extLst/>
        </p:spPr>
        <p:txBody>
          <a:bodyPr vert="horz" wrap="square" lIns="91440" tIns="45720" rIns="91440" bIns="45720"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27654" name="Rectangle 6"/>
          <p:cNvSpPr>
            <a:spLocks noGrp="1" noChangeArrowheads="1"/>
          </p:cNvSpPr>
          <p:nvPr>
            <p:ph type="ftr" sz="quarter" idx="4"/>
          </p:nvPr>
        </p:nvSpPr>
        <p:spPr bwMode="auto">
          <a:xfrm>
            <a:off x="0" y="8685213"/>
            <a:ext cx="29718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eaLnBrk="1" hangingPunct="1">
              <a:defRPr sz="1200">
                <a:latin typeface="Arial" panose="020B0604020202020204" pitchFamily="34" charset="0"/>
              </a:defRPr>
            </a:lvl1pPr>
          </a:lstStyle>
          <a:p>
            <a:pPr>
              <a:defRPr/>
            </a:pPr>
            <a:endParaRPr lang="es-ES"/>
          </a:p>
        </p:txBody>
      </p:sp>
      <p:sp>
        <p:nvSpPr>
          <p:cNvPr id="27655" name="Rectangle 7"/>
          <p:cNvSpPr>
            <a:spLocks noGrp="1" noChangeArrowheads="1"/>
          </p:cNvSpPr>
          <p:nvPr>
            <p:ph type="sldNum" sz="quarter" idx="5"/>
          </p:nvPr>
        </p:nvSpPr>
        <p:spPr bwMode="auto">
          <a:xfrm>
            <a:off x="3884613" y="8685213"/>
            <a:ext cx="29718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r" eaLnBrk="1" hangingPunct="1">
              <a:defRPr sz="1200"/>
            </a:lvl1pPr>
          </a:lstStyle>
          <a:p>
            <a:fld id="{C844251D-79EF-459C-8BA1-06EB9DD28F65}" type="slidenum">
              <a:rPr lang="es-ES" altLang="es-ES"/>
              <a:pPr/>
              <a:t>‹Nº›</a:t>
            </a:fld>
            <a:endParaRPr lang="es-ES" altLang="es-ES"/>
          </a:p>
        </p:txBody>
      </p:sp>
    </p:spTree>
    <p:extLst>
      <p:ext uri="{BB962C8B-B14F-4D97-AF65-F5344CB8AC3E}">
        <p14:creationId xmlns:p14="http://schemas.microsoft.com/office/powerpoint/2010/main" val="411227402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fld id="{1E57FC3F-AF6F-4909-90E9-F416ACC79E7B}" type="slidenum">
              <a:rPr lang="es-ES" altLang="es-ES"/>
              <a:pPr/>
              <a:t>‹Nº›</a:t>
            </a:fld>
            <a:endParaRPr lang="es-ES" altLang="es-ES"/>
          </a:p>
        </p:txBody>
      </p:sp>
    </p:spTree>
    <p:extLst>
      <p:ext uri="{BB962C8B-B14F-4D97-AF65-F5344CB8AC3E}">
        <p14:creationId xmlns:p14="http://schemas.microsoft.com/office/powerpoint/2010/main" val="384359670"/>
      </p:ext>
    </p:extLst>
  </p:cSld>
  <p:clrMapOvr>
    <a:masterClrMapping/>
  </p:clrMapOvr>
  <p:transition>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fld id="{E6747C11-F212-49FC-9C53-6467871E79D4}" type="slidenum">
              <a:rPr lang="es-ES" altLang="es-ES"/>
              <a:pPr/>
              <a:t>‹Nº›</a:t>
            </a:fld>
            <a:endParaRPr lang="es-ES" altLang="es-ES"/>
          </a:p>
        </p:txBody>
      </p:sp>
    </p:spTree>
    <p:extLst>
      <p:ext uri="{BB962C8B-B14F-4D97-AF65-F5344CB8AC3E}">
        <p14:creationId xmlns:p14="http://schemas.microsoft.com/office/powerpoint/2010/main" val="2054776381"/>
      </p:ext>
    </p:extLst>
  </p:cSld>
  <p:clrMapOvr>
    <a:masterClrMapping/>
  </p:clrMapOvr>
  <p:transition>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fld id="{A003BC91-556A-4B7D-BD58-40570E33D073}" type="slidenum">
              <a:rPr lang="es-ES" altLang="es-ES"/>
              <a:pPr/>
              <a:t>‹Nº›</a:t>
            </a:fld>
            <a:endParaRPr lang="es-ES" altLang="es-ES"/>
          </a:p>
        </p:txBody>
      </p:sp>
    </p:spTree>
    <p:extLst>
      <p:ext uri="{BB962C8B-B14F-4D97-AF65-F5344CB8AC3E}">
        <p14:creationId xmlns:p14="http://schemas.microsoft.com/office/powerpoint/2010/main" val="993401668"/>
      </p:ext>
    </p:extLst>
  </p:cSld>
  <p:clrMapOvr>
    <a:masterClrMapping/>
  </p:clrMapOvr>
  <p:transition>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fld id="{EF6719B0-A5EC-4343-8F9C-FB999D1FCDBD}" type="slidenum">
              <a:rPr lang="es-ES" altLang="es-ES"/>
              <a:pPr/>
              <a:t>‹Nº›</a:t>
            </a:fld>
            <a:endParaRPr lang="es-ES" altLang="es-ES"/>
          </a:p>
        </p:txBody>
      </p:sp>
    </p:spTree>
    <p:extLst>
      <p:ext uri="{BB962C8B-B14F-4D97-AF65-F5344CB8AC3E}">
        <p14:creationId xmlns:p14="http://schemas.microsoft.com/office/powerpoint/2010/main" val="3794728348"/>
      </p:ext>
    </p:extLst>
  </p:cSld>
  <p:clrMapOvr>
    <a:masterClrMapping/>
  </p:clrMapOvr>
  <p:transition>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629842" y="2505075"/>
            <a:ext cx="3868340"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29150" y="2505075"/>
            <a:ext cx="3887391"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3"/>
          <p:cNvSpPr>
            <a:spLocks noGrp="1"/>
          </p:cNvSpPr>
          <p:nvPr>
            <p:ph type="dt" sz="half" idx="10"/>
          </p:nvPr>
        </p:nvSpPr>
        <p:spPr/>
        <p:txBody>
          <a:bodyPr/>
          <a:lstStyle>
            <a:lvl1pPr>
              <a:defRPr/>
            </a:lvl1pPr>
          </a:lstStyle>
          <a:p>
            <a:pPr>
              <a:defRPr/>
            </a:pPr>
            <a:endParaRPr lang="es-ES"/>
          </a:p>
        </p:txBody>
      </p:sp>
      <p:sp>
        <p:nvSpPr>
          <p:cNvPr id="8" name="Footer Placeholder 4"/>
          <p:cNvSpPr>
            <a:spLocks noGrp="1"/>
          </p:cNvSpPr>
          <p:nvPr>
            <p:ph type="ftr" sz="quarter" idx="11"/>
          </p:nvPr>
        </p:nvSpPr>
        <p:spPr/>
        <p:txBody>
          <a:bodyPr/>
          <a:lstStyle>
            <a:lvl1pPr>
              <a:defRPr/>
            </a:lvl1pPr>
          </a:lstStyle>
          <a:p>
            <a:pPr>
              <a:defRPr/>
            </a:pPr>
            <a:endParaRPr lang="es-ES"/>
          </a:p>
        </p:txBody>
      </p:sp>
      <p:sp>
        <p:nvSpPr>
          <p:cNvPr id="9" name="Slide Number Placeholder 5"/>
          <p:cNvSpPr>
            <a:spLocks noGrp="1"/>
          </p:cNvSpPr>
          <p:nvPr>
            <p:ph type="sldNum" sz="quarter" idx="12"/>
          </p:nvPr>
        </p:nvSpPr>
        <p:spPr/>
        <p:txBody>
          <a:bodyPr/>
          <a:lstStyle>
            <a:lvl1pPr>
              <a:defRPr/>
            </a:lvl1pPr>
          </a:lstStyle>
          <a:p>
            <a:fld id="{031323E1-CD88-4F41-B2F7-A4A22BC85CDC}" type="slidenum">
              <a:rPr lang="es-ES" altLang="es-ES"/>
              <a:pPr/>
              <a:t>‹Nº›</a:t>
            </a:fld>
            <a:endParaRPr lang="es-ES" altLang="es-ES"/>
          </a:p>
        </p:txBody>
      </p:sp>
    </p:spTree>
    <p:extLst>
      <p:ext uri="{BB962C8B-B14F-4D97-AF65-F5344CB8AC3E}">
        <p14:creationId xmlns:p14="http://schemas.microsoft.com/office/powerpoint/2010/main" val="2473051542"/>
      </p:ext>
    </p:extLst>
  </p:cSld>
  <p:clrMapOvr>
    <a:masterClrMapping/>
  </p:clrMapOvr>
  <p:transition>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3"/>
          <p:cNvSpPr>
            <a:spLocks noGrp="1"/>
          </p:cNvSpPr>
          <p:nvPr>
            <p:ph type="dt" sz="half" idx="10"/>
          </p:nvPr>
        </p:nvSpPr>
        <p:spPr/>
        <p:txBody>
          <a:bodyPr/>
          <a:lstStyle>
            <a:lvl1pPr>
              <a:defRPr/>
            </a:lvl1pPr>
          </a:lstStyle>
          <a:p>
            <a:pPr>
              <a:defRPr/>
            </a:pPr>
            <a:endParaRPr lang="es-ES"/>
          </a:p>
        </p:txBody>
      </p:sp>
      <p:sp>
        <p:nvSpPr>
          <p:cNvPr id="4" name="Footer Placeholder 4"/>
          <p:cNvSpPr>
            <a:spLocks noGrp="1"/>
          </p:cNvSpPr>
          <p:nvPr>
            <p:ph type="ftr" sz="quarter" idx="11"/>
          </p:nvPr>
        </p:nvSpPr>
        <p:spPr/>
        <p:txBody>
          <a:bodyPr/>
          <a:lstStyle>
            <a:lvl1pPr>
              <a:defRPr/>
            </a:lvl1pPr>
          </a:lstStyle>
          <a:p>
            <a:pPr>
              <a:defRPr/>
            </a:pPr>
            <a:endParaRPr lang="es-ES"/>
          </a:p>
        </p:txBody>
      </p:sp>
      <p:sp>
        <p:nvSpPr>
          <p:cNvPr id="5" name="Slide Number Placeholder 5"/>
          <p:cNvSpPr>
            <a:spLocks noGrp="1"/>
          </p:cNvSpPr>
          <p:nvPr>
            <p:ph type="sldNum" sz="quarter" idx="12"/>
          </p:nvPr>
        </p:nvSpPr>
        <p:spPr/>
        <p:txBody>
          <a:bodyPr/>
          <a:lstStyle>
            <a:lvl1pPr>
              <a:defRPr/>
            </a:lvl1pPr>
          </a:lstStyle>
          <a:p>
            <a:fld id="{0244D61C-5932-4C5F-AB5A-5F70B89290D0}" type="slidenum">
              <a:rPr lang="es-ES" altLang="es-ES"/>
              <a:pPr/>
              <a:t>‹Nº›</a:t>
            </a:fld>
            <a:endParaRPr lang="es-ES" altLang="es-ES"/>
          </a:p>
        </p:txBody>
      </p:sp>
    </p:spTree>
    <p:extLst>
      <p:ext uri="{BB962C8B-B14F-4D97-AF65-F5344CB8AC3E}">
        <p14:creationId xmlns:p14="http://schemas.microsoft.com/office/powerpoint/2010/main" val="218498759"/>
      </p:ext>
    </p:extLst>
  </p:cSld>
  <p:clrMapOvr>
    <a:masterClrMapping/>
  </p:clrMapOvr>
  <p:transition>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s-ES"/>
          </a:p>
        </p:txBody>
      </p:sp>
      <p:sp>
        <p:nvSpPr>
          <p:cNvPr id="3" name="Footer Placeholder 4"/>
          <p:cNvSpPr>
            <a:spLocks noGrp="1"/>
          </p:cNvSpPr>
          <p:nvPr>
            <p:ph type="ftr" sz="quarter" idx="11"/>
          </p:nvPr>
        </p:nvSpPr>
        <p:spPr/>
        <p:txBody>
          <a:bodyPr/>
          <a:lstStyle>
            <a:lvl1pPr>
              <a:defRPr/>
            </a:lvl1pPr>
          </a:lstStyle>
          <a:p>
            <a:pPr>
              <a:defRPr/>
            </a:pPr>
            <a:endParaRPr lang="es-ES"/>
          </a:p>
        </p:txBody>
      </p:sp>
      <p:sp>
        <p:nvSpPr>
          <p:cNvPr id="4" name="Slide Number Placeholder 5"/>
          <p:cNvSpPr>
            <a:spLocks noGrp="1"/>
          </p:cNvSpPr>
          <p:nvPr>
            <p:ph type="sldNum" sz="quarter" idx="12"/>
          </p:nvPr>
        </p:nvSpPr>
        <p:spPr/>
        <p:txBody>
          <a:bodyPr/>
          <a:lstStyle>
            <a:lvl1pPr>
              <a:defRPr/>
            </a:lvl1pPr>
          </a:lstStyle>
          <a:p>
            <a:fld id="{3BDC886E-E9D9-4A91-9D9A-371D9E898ECA}" type="slidenum">
              <a:rPr lang="es-ES" altLang="es-ES"/>
              <a:pPr/>
              <a:t>‹Nº›</a:t>
            </a:fld>
            <a:endParaRPr lang="es-ES" altLang="es-ES"/>
          </a:p>
        </p:txBody>
      </p:sp>
    </p:spTree>
    <p:extLst>
      <p:ext uri="{BB962C8B-B14F-4D97-AF65-F5344CB8AC3E}">
        <p14:creationId xmlns:p14="http://schemas.microsoft.com/office/powerpoint/2010/main" val="4094894354"/>
      </p:ext>
    </p:extLst>
  </p:cSld>
  <p:clrMapOvr>
    <a:masterClrMapping/>
  </p:clrMapOvr>
  <p:transition>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fld id="{57736BBF-0892-4D79-8DAE-DE274EC9BBA2}" type="slidenum">
              <a:rPr lang="es-ES" altLang="es-ES"/>
              <a:pPr/>
              <a:t>‹Nº›</a:t>
            </a:fld>
            <a:endParaRPr lang="es-ES" altLang="es-ES"/>
          </a:p>
        </p:txBody>
      </p:sp>
    </p:spTree>
    <p:extLst>
      <p:ext uri="{BB962C8B-B14F-4D97-AF65-F5344CB8AC3E}">
        <p14:creationId xmlns:p14="http://schemas.microsoft.com/office/powerpoint/2010/main" val="4165905492"/>
      </p:ext>
    </p:extLst>
  </p:cSld>
  <p:clrMapOvr>
    <a:masterClrMapping/>
  </p:clrMapOvr>
  <p:transition>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dirty="0" smtClean="0"/>
              <a:t>Haga clic en el icono para agregar una imagen</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fld id="{103F4BFB-7988-4F77-AAFC-AFB7C1337C1E}" type="slidenum">
              <a:rPr lang="es-ES" altLang="es-ES"/>
              <a:pPr/>
              <a:t>‹Nº›</a:t>
            </a:fld>
            <a:endParaRPr lang="es-ES" altLang="es-ES"/>
          </a:p>
        </p:txBody>
      </p:sp>
    </p:spTree>
    <p:extLst>
      <p:ext uri="{BB962C8B-B14F-4D97-AF65-F5344CB8AC3E}">
        <p14:creationId xmlns:p14="http://schemas.microsoft.com/office/powerpoint/2010/main" val="2040452813"/>
      </p:ext>
    </p:extLst>
  </p:cSld>
  <p:clrMapOvr>
    <a:masterClrMapping/>
  </p:clrMapOvr>
  <p:transition>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fld id="{C06CF56B-C11B-4A27-8D9A-E17E7684D654}" type="slidenum">
              <a:rPr lang="es-ES" altLang="es-ES"/>
              <a:pPr/>
              <a:t>‹Nº›</a:t>
            </a:fld>
            <a:endParaRPr lang="es-ES" altLang="es-ES"/>
          </a:p>
        </p:txBody>
      </p:sp>
    </p:spTree>
    <p:extLst>
      <p:ext uri="{BB962C8B-B14F-4D97-AF65-F5344CB8AC3E}">
        <p14:creationId xmlns:p14="http://schemas.microsoft.com/office/powerpoint/2010/main" val="1806393172"/>
      </p:ext>
    </p:extLst>
  </p:cSld>
  <p:clrMapOvr>
    <a:masterClrMapping/>
  </p:clrMapOvr>
  <p:transition>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fld id="{8B7E2CB7-6D08-4064-8C14-D6398FAE0752}" type="slidenum">
              <a:rPr lang="es-ES" altLang="es-ES"/>
              <a:pPr/>
              <a:t>‹Nº›</a:t>
            </a:fld>
            <a:endParaRPr lang="es-ES" altLang="es-ES"/>
          </a:p>
        </p:txBody>
      </p:sp>
    </p:spTree>
    <p:extLst>
      <p:ext uri="{BB962C8B-B14F-4D97-AF65-F5344CB8AC3E}">
        <p14:creationId xmlns:p14="http://schemas.microsoft.com/office/powerpoint/2010/main" val="1147817095"/>
      </p:ext>
    </p:extLst>
  </p:cSld>
  <p:clrMapOvr>
    <a:masterClrMapping/>
  </p:clrMapOvr>
  <p:transition>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dgm">
  <p:cSld name="Título y diagrama u organigram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p:spPr>
        <p:txBody>
          <a:bodyPr/>
          <a:lstStyle/>
          <a:p>
            <a:r>
              <a:rPr lang="es-ES" smtClean="0"/>
              <a:t>Haga clic para modificar el estilo de título del patrón</a:t>
            </a:r>
            <a:endParaRPr lang="es-ES"/>
          </a:p>
        </p:txBody>
      </p:sp>
      <p:sp>
        <p:nvSpPr>
          <p:cNvPr id="3" name="Marcador de SmartArt 2"/>
          <p:cNvSpPr>
            <a:spLocks noGrp="1"/>
          </p:cNvSpPr>
          <p:nvPr>
            <p:ph type="dgm" idx="1"/>
          </p:nvPr>
        </p:nvSpPr>
        <p:spPr>
          <a:xfrm>
            <a:off x="457200" y="1600202"/>
            <a:ext cx="8229600" cy="4525963"/>
          </a:xfrm>
        </p:spPr>
        <p:txBody>
          <a:bodyPr rtlCol="0">
            <a:normAutofit/>
          </a:bodyPr>
          <a:lstStyle/>
          <a:p>
            <a:pPr lvl="0"/>
            <a:endParaRPr lang="es-ES" noProof="0" dirty="0" smtClean="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fld id="{8A655FC7-62D5-4ABC-A955-A845B48A188C}" type="slidenum">
              <a:rPr lang="es-ES" altLang="es-ES"/>
              <a:pPr/>
              <a:t>‹Nº›</a:t>
            </a:fld>
            <a:endParaRPr lang="es-ES" altLang="es-ES"/>
          </a:p>
        </p:txBody>
      </p:sp>
    </p:spTree>
    <p:extLst>
      <p:ext uri="{BB962C8B-B14F-4D97-AF65-F5344CB8AC3E}">
        <p14:creationId xmlns:p14="http://schemas.microsoft.com/office/powerpoint/2010/main" val="1805432769"/>
      </p:ext>
    </p:extLst>
  </p:cSld>
  <p:clrMapOvr>
    <a:masterClrMapping/>
  </p:clrMapOvr>
  <p:transition>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870014"/>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endParaRPr lang="en-US" altLang="es-ES" smtClean="0"/>
          </a:p>
        </p:txBody>
      </p:sp>
      <p:sp>
        <p:nvSpPr>
          <p:cNvPr id="1027"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endParaRPr lang="en-US" altLang="es-ES" smtClean="0"/>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prstClr val="black">
                    <a:tint val="75000"/>
                  </a:prstClr>
                </a:solidFill>
                <a:latin typeface="Arial" panose="020B0604020202020204" pitchFamily="34" charset="0"/>
              </a:defRPr>
            </a:lvl1pPr>
          </a:lstStyle>
          <a:p>
            <a:pPr>
              <a:defRPr/>
            </a:pPr>
            <a:endParaRPr lang="es-E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prstClr val="black">
                    <a:tint val="75000"/>
                  </a:prstClr>
                </a:solidFill>
                <a:latin typeface="Arial" panose="020B0604020202020204" pitchFamily="34" charset="0"/>
              </a:defRPr>
            </a:lvl1pPr>
          </a:lstStyle>
          <a:p>
            <a:pPr>
              <a:defRPr/>
            </a:pPr>
            <a:endParaRPr lang="es-E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fld id="{EF6B5211-3CFB-4BA0-9C68-F31AEE72C7F8}" type="slidenum">
              <a:rPr lang="es-ES" altLang="es-ES"/>
              <a:pPr/>
              <a:t>‹Nº›</a:t>
            </a:fld>
            <a:endParaRPr lang="es-ES" altLang="es-E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ransition>
    <p:random/>
  </p:transition>
  <p:timing>
    <p:tnLst>
      <p:par>
        <p:cTn id="1" dur="indefinite" restart="never" nodeType="tmRoot"/>
      </p:par>
    </p:tnLst>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1.gif"/><Relationship Id="rId4" Type="http://schemas.openxmlformats.org/officeDocument/2006/relationships/audio" Target="../media/audio2.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ángulo redondeado 1">
            <a:hlinkClick r:id="rId2" action="ppaction://hlinksldjump">
              <a:snd r:embed="rId3" name="coin.wav"/>
            </a:hlinkClick>
          </p:cNvPr>
          <p:cNvSpPr/>
          <p:nvPr/>
        </p:nvSpPr>
        <p:spPr>
          <a:xfrm>
            <a:off x="1403350" y="4365625"/>
            <a:ext cx="2665413"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COMENZAR JUEGO</a:t>
            </a:r>
          </a:p>
        </p:txBody>
      </p:sp>
      <p:sp>
        <p:nvSpPr>
          <p:cNvPr id="5" name="Rectángulo redondeado 4">
            <a:hlinkClick r:id="" action="ppaction://hlinkshowjump?jump=nextslide">
              <a:snd r:embed="rId4" name="type.wav"/>
            </a:hlinkClick>
          </p:cNvPr>
          <p:cNvSpPr/>
          <p:nvPr/>
        </p:nvSpPr>
        <p:spPr>
          <a:xfrm>
            <a:off x="4355976" y="4365625"/>
            <a:ext cx="2808312"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INSTRUCCIONES</a:t>
            </a:r>
          </a:p>
        </p:txBody>
      </p:sp>
      <p:sp>
        <p:nvSpPr>
          <p:cNvPr id="6" name="Rectángulo redondeado 5">
            <a:hlinkClick r:id="" action="ppaction://hlinkshowjump?jump=endshow"/>
          </p:cNvPr>
          <p:cNvSpPr/>
          <p:nvPr/>
        </p:nvSpPr>
        <p:spPr>
          <a:xfrm>
            <a:off x="2951906" y="5655853"/>
            <a:ext cx="2663825"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SALIR DEL JUEGO</a:t>
            </a:r>
          </a:p>
        </p:txBody>
      </p:sp>
      <p:pic>
        <p:nvPicPr>
          <p:cNvPr id="3" name="Imagen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03350" y="220655"/>
            <a:ext cx="5760938" cy="3802219"/>
          </a:xfrm>
          <a:prstGeom prst="rect">
            <a:avLst/>
          </a:prstGeom>
        </p:spPr>
      </p:pic>
    </p:spTree>
  </p:cSld>
  <p:clrMapOvr>
    <a:masterClrMapping/>
  </p:clrMapOvr>
  <p:transition>
    <p:rand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ítulo 3"/>
          <p:cNvSpPr>
            <a:spLocks noGrp="1"/>
          </p:cNvSpPr>
          <p:nvPr>
            <p:ph type="title"/>
          </p:nvPr>
        </p:nvSpPr>
        <p:spPr>
          <a:xfrm>
            <a:off x="628650" y="365125"/>
            <a:ext cx="7886700" cy="5943600"/>
          </a:xfrm>
          <a:solidFill>
            <a:schemeClr val="accent4">
              <a:lumMod val="40000"/>
              <a:lumOff val="60000"/>
            </a:schemeClr>
          </a:solidFill>
        </p:spPr>
        <p:txBody>
          <a:bodyPr rtlCol="0">
            <a:normAutofit/>
          </a:bodyPr>
          <a:lstStyle/>
          <a:p>
            <a:pPr eaLnBrk="1" fontAlgn="auto" hangingPunct="1">
              <a:spcAft>
                <a:spcPts val="0"/>
              </a:spcAft>
              <a:defRPr/>
            </a:pPr>
            <a:r>
              <a:rPr lang="es-ES" sz="2400" b="1" dirty="0" smtClean="0">
                <a:latin typeface="Arial" panose="020B0604020202020204" pitchFamily="34" charset="0"/>
                <a:cs typeface="Arial" panose="020B0604020202020204" pitchFamily="34" charset="0"/>
              </a:rPr>
              <a:t>-</a:t>
            </a:r>
            <a:r>
              <a:rPr lang="es-ES" sz="2400" b="1" dirty="0">
                <a:solidFill>
                  <a:prstClr val="black"/>
                </a:solidFill>
                <a:latin typeface="Arial" panose="020B0604020202020204" pitchFamily="34" charset="0"/>
                <a:cs typeface="Arial" panose="020B0604020202020204" pitchFamily="34" charset="0"/>
              </a:rPr>
              <a:t>SI NO ACIERTAS VUELVES A LA PREGUNTA </a:t>
            </a:r>
            <a:r>
              <a:rPr lang="es-ES" sz="2400" b="1" dirty="0" smtClean="0">
                <a:solidFill>
                  <a:prstClr val="black"/>
                </a:solidFill>
                <a:latin typeface="Arial" panose="020B0604020202020204" pitchFamily="34" charset="0"/>
                <a:cs typeface="Arial" panose="020B0604020202020204" pitchFamily="34" charset="0"/>
              </a:rPr>
              <a:t>  </a:t>
            </a:r>
            <a:br>
              <a:rPr lang="es-ES" sz="2400" b="1" dirty="0" smtClean="0">
                <a:solidFill>
                  <a:prstClr val="black"/>
                </a:solidFill>
                <a:latin typeface="Arial" panose="020B0604020202020204" pitchFamily="34" charset="0"/>
                <a:cs typeface="Arial" panose="020B0604020202020204" pitchFamily="34" charset="0"/>
              </a:rPr>
            </a:br>
            <a:r>
              <a:rPr lang="es-ES" sz="2400" b="1" dirty="0">
                <a:solidFill>
                  <a:prstClr val="black"/>
                </a:solidFill>
                <a:latin typeface="Arial" panose="020B0604020202020204" pitchFamily="34" charset="0"/>
                <a:cs typeface="Arial" panose="020B0604020202020204" pitchFamily="34" charset="0"/>
              </a:rPr>
              <a:t> </a:t>
            </a:r>
            <a:r>
              <a:rPr lang="es-ES" sz="2400" b="1" dirty="0" smtClean="0">
                <a:solidFill>
                  <a:prstClr val="black"/>
                </a:solidFill>
                <a:latin typeface="Arial" panose="020B0604020202020204" pitchFamily="34" charset="0"/>
                <a:cs typeface="Arial" panose="020B0604020202020204" pitchFamily="34" charset="0"/>
              </a:rPr>
              <a:t>ANTERIOR</a:t>
            </a:r>
            <a:r>
              <a:rPr lang="es-ES" sz="2400" b="1" dirty="0">
                <a:solidFill>
                  <a:prstClr val="black"/>
                </a:solidFill>
                <a:latin typeface="Arial" panose="020B0604020202020204" pitchFamily="34" charset="0"/>
                <a:cs typeface="Arial" panose="020B0604020202020204" pitchFamily="34" charset="0"/>
              </a:rPr>
              <a:t/>
            </a:r>
            <a:br>
              <a:rPr lang="es-ES" sz="2400" b="1" dirty="0">
                <a:solidFill>
                  <a:prstClr val="black"/>
                </a:solidFill>
                <a:latin typeface="Arial" panose="020B0604020202020204" pitchFamily="34" charset="0"/>
                <a:cs typeface="Arial" panose="020B0604020202020204" pitchFamily="34" charset="0"/>
              </a:rPr>
            </a:br>
            <a:r>
              <a:rPr lang="es-ES" sz="2400" b="1" dirty="0">
                <a:solidFill>
                  <a:prstClr val="black"/>
                </a:solidFill>
                <a:latin typeface="Arial" panose="020B0604020202020204" pitchFamily="34" charset="0"/>
                <a:cs typeface="Arial" panose="020B0604020202020204" pitchFamily="34" charset="0"/>
              </a:rPr>
              <a:t>-SI APARECE UNA IMAGEN CLIKA AL RATON</a:t>
            </a:r>
            <a:br>
              <a:rPr lang="es-ES" sz="2400" b="1" dirty="0">
                <a:solidFill>
                  <a:prstClr val="black"/>
                </a:solidFill>
                <a:latin typeface="Arial" panose="020B0604020202020204" pitchFamily="34" charset="0"/>
                <a:cs typeface="Arial" panose="020B0604020202020204" pitchFamily="34" charset="0"/>
              </a:rPr>
            </a:br>
            <a:r>
              <a:rPr lang="es-ES" sz="2400" b="1" dirty="0" smtClean="0">
                <a:latin typeface="Arial" panose="020B0604020202020204" pitchFamily="34" charset="0"/>
                <a:cs typeface="Arial" panose="020B0604020202020204" pitchFamily="34" charset="0"/>
              </a:rPr>
              <a:t/>
            </a:r>
            <a:br>
              <a:rPr lang="es-ES" sz="2400" b="1" dirty="0" smtClean="0">
                <a:latin typeface="Arial" panose="020B0604020202020204" pitchFamily="34" charset="0"/>
                <a:cs typeface="Arial" panose="020B0604020202020204" pitchFamily="34" charset="0"/>
              </a:rPr>
            </a:br>
            <a:r>
              <a:rPr lang="es-ES" sz="2400" b="1" dirty="0">
                <a:latin typeface="Arial" panose="020B0604020202020204" pitchFamily="34" charset="0"/>
                <a:cs typeface="Arial" panose="020B0604020202020204" pitchFamily="34" charset="0"/>
              </a:rPr>
              <a:t> </a:t>
            </a:r>
            <a:r>
              <a:rPr lang="es-ES" sz="2400" b="1" dirty="0" smtClean="0">
                <a:latin typeface="Arial" panose="020B0604020202020204" pitchFamily="34" charset="0"/>
                <a:cs typeface="Arial" panose="020B0604020202020204" pitchFamily="34" charset="0"/>
              </a:rPr>
              <a:t>                           </a:t>
            </a:r>
            <a:r>
              <a:rPr lang="es-ES" b="1" dirty="0" smtClean="0">
                <a:solidFill>
                  <a:srgbClr val="FF0000"/>
                </a:solidFill>
                <a:latin typeface="Arial" panose="020B0604020202020204" pitchFamily="34" charset="0"/>
                <a:cs typeface="Arial" panose="020B0604020202020204" pitchFamily="34" charset="0"/>
              </a:rPr>
              <a:t>SUERTE</a:t>
            </a:r>
            <a:endParaRPr lang="es-ES" b="1" dirty="0">
              <a:solidFill>
                <a:srgbClr val="FF0000"/>
              </a:solidFill>
              <a:latin typeface="Arial" panose="020B0604020202020204" pitchFamily="34" charset="0"/>
              <a:cs typeface="Arial" panose="020B0604020202020204" pitchFamily="34" charset="0"/>
            </a:endParaRPr>
          </a:p>
        </p:txBody>
      </p:sp>
      <p:sp>
        <p:nvSpPr>
          <p:cNvPr id="5" name="Flecha derecha 4"/>
          <p:cNvSpPr/>
          <p:nvPr/>
        </p:nvSpPr>
        <p:spPr>
          <a:xfrm>
            <a:off x="6011863" y="5229225"/>
            <a:ext cx="2305050" cy="75565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b="1" dirty="0">
                <a:solidFill>
                  <a:prstClr val="black"/>
                </a:solidFill>
              </a:rPr>
              <a:t>COMENZAR</a:t>
            </a:r>
          </a:p>
        </p:txBody>
      </p:sp>
      <p:sp>
        <p:nvSpPr>
          <p:cNvPr id="8" name="Flecha izquierda 7">
            <a:hlinkClick r:id="" action="ppaction://hlinkshowjump?jump=firstslide"/>
          </p:cNvPr>
          <p:cNvSpPr/>
          <p:nvPr/>
        </p:nvSpPr>
        <p:spPr>
          <a:xfrm>
            <a:off x="1331913" y="5192713"/>
            <a:ext cx="2303462" cy="792162"/>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b="1" dirty="0">
                <a:solidFill>
                  <a:prstClr val="black"/>
                </a:solidFill>
              </a:rPr>
              <a:t>SALIR</a:t>
            </a:r>
          </a:p>
        </p:txBody>
      </p:sp>
    </p:spTree>
  </p:cSld>
  <p:clrMapOvr>
    <a:masterClrMapping/>
  </p:clrMapOvr>
  <p:transition>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19 Rectángulo redondeado"/>
          <p:cNvSpPr/>
          <p:nvPr/>
        </p:nvSpPr>
        <p:spPr>
          <a:xfrm>
            <a:off x="539750" y="285750"/>
            <a:ext cx="7993063" cy="1276350"/>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000" b="1" dirty="0">
                <a:ln w="0"/>
                <a:solidFill>
                  <a:prstClr val="black"/>
                </a:solidFill>
                <a:latin typeface="Arial" panose="020B0604020202020204" pitchFamily="34" charset="0"/>
                <a:cs typeface="Arial" panose="020B0604020202020204" pitchFamily="34" charset="0"/>
              </a:rPr>
              <a:t>¿CÓMO SE LLAMAN LOS ALIMENTOS QUE FACILITAN LOS PROCESOS METABÓLICOS DEL ORGANISMO AL APORTAR GRAN CANTIDAD DE VITAMINAS Y DE ELEMENTOS MINERALES? </a:t>
            </a:r>
          </a:p>
        </p:txBody>
      </p:sp>
      <p:sp>
        <p:nvSpPr>
          <p:cNvPr id="21" name="20 Rectángulo redondeado">
            <a:hlinkClick r:id="" action="ppaction://hlinkshowjump?jump=previousslide">
              <a:snd r:embed="rId2" name="explode.wav"/>
            </a:hlinkClick>
          </p:cNvPr>
          <p:cNvSpPr/>
          <p:nvPr/>
        </p:nvSpPr>
        <p:spPr>
          <a:xfrm>
            <a:off x="541338" y="3275013"/>
            <a:ext cx="7993062" cy="71437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dirty="0">
                <a:solidFill>
                  <a:prstClr val="black"/>
                </a:solidFill>
                <a:latin typeface="Arial" panose="020B0604020202020204" pitchFamily="34" charset="0"/>
                <a:cs typeface="Arial" panose="020B0604020202020204" pitchFamily="34" charset="0"/>
              </a:rPr>
              <a:t>Plásticos. </a:t>
            </a:r>
          </a:p>
        </p:txBody>
      </p:sp>
      <p:sp>
        <p:nvSpPr>
          <p:cNvPr id="22" name="21 Rectángulo redondeado">
            <a:hlinkClick r:id="" action="ppaction://hlinkshowjump?jump=nextslide">
              <a:snd r:embed="rId3" name="applause.wav"/>
            </a:hlinkClick>
          </p:cNvPr>
          <p:cNvSpPr/>
          <p:nvPr/>
        </p:nvSpPr>
        <p:spPr>
          <a:xfrm>
            <a:off x="528638" y="1866900"/>
            <a:ext cx="7993062" cy="7207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dirty="0">
                <a:solidFill>
                  <a:prstClr val="black"/>
                </a:solidFill>
                <a:latin typeface="Arial" panose="020B0604020202020204" pitchFamily="34" charset="0"/>
                <a:cs typeface="Arial" panose="020B0604020202020204" pitchFamily="34" charset="0"/>
              </a:rPr>
              <a:t>Reguladores. </a:t>
            </a:r>
          </a:p>
        </p:txBody>
      </p:sp>
      <p:sp>
        <p:nvSpPr>
          <p:cNvPr id="23" name="22 Rectángulo redondeado">
            <a:hlinkClick r:id="" action="ppaction://hlinkshowjump?jump=previousslide">
              <a:snd r:embed="rId2" name="explode.wav"/>
            </a:hlinkClick>
          </p:cNvPr>
          <p:cNvSpPr/>
          <p:nvPr/>
        </p:nvSpPr>
        <p:spPr>
          <a:xfrm>
            <a:off x="539750" y="4565650"/>
            <a:ext cx="7993063" cy="647700"/>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sz="2400" dirty="0">
                <a:solidFill>
                  <a:schemeClr val="tx1"/>
                </a:solidFill>
              </a:rPr>
              <a:t>Energéticos. </a:t>
            </a:r>
            <a:endParaRPr lang="es-ES" altLang="es-ES" sz="2400" dirty="0">
              <a:solidFill>
                <a:schemeClr val="tx1"/>
              </a:solidFill>
              <a:latin typeface="Arial" panose="020B0604020202020204" pitchFamily="34" charset="0"/>
              <a:cs typeface="Arial" panose="020B0604020202020204" pitchFamily="34" charset="0"/>
            </a:endParaRPr>
          </a:p>
        </p:txBody>
      </p:sp>
      <p:sp>
        <p:nvSpPr>
          <p:cNvPr id="24" name="23 Rectángulo redondeado">
            <a:hlinkClick r:id="" action="ppaction://hlinkshowjump?jump=previousslide">
              <a:snd r:embed="rId2" name="explode.wav"/>
            </a:hlinkClick>
          </p:cNvPr>
          <p:cNvSpPr/>
          <p:nvPr/>
        </p:nvSpPr>
        <p:spPr>
          <a:xfrm>
            <a:off x="541338" y="5589588"/>
            <a:ext cx="7991475" cy="719137"/>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dirty="0">
                <a:solidFill>
                  <a:prstClr val="black"/>
                </a:solidFill>
                <a:latin typeface="Arial" panose="020B0604020202020204" pitchFamily="34" charset="0"/>
                <a:cs typeface="Arial" panose="020B0604020202020204" pitchFamily="34" charset="0"/>
              </a:rPr>
              <a:t>Eliminadores. </a:t>
            </a:r>
          </a:p>
        </p:txBody>
      </p:sp>
    </p:spTree>
  </p:cSld>
  <p:clrMapOvr>
    <a:masterClrMapping/>
  </p:clrMapOvr>
  <p:transition>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19 Rectángulo redondeado"/>
          <p:cNvSpPr/>
          <p:nvPr/>
        </p:nvSpPr>
        <p:spPr>
          <a:xfrm>
            <a:off x="554038" y="446088"/>
            <a:ext cx="7993062" cy="1150937"/>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000" b="1" dirty="0">
                <a:ln w="0"/>
                <a:solidFill>
                  <a:prstClr val="black"/>
                </a:solidFill>
                <a:latin typeface="Arial" panose="020B0604020202020204" pitchFamily="34" charset="0"/>
                <a:cs typeface="Arial" panose="020B0604020202020204" pitchFamily="34" charset="0"/>
              </a:rPr>
              <a:t>¿CÓMO SE DENOMINA AL APORTE ALIMENTICIO QUE SE REALIZA A TRAVÉS DE UNA SONDA QUE VA DIRECTAMENTE HASTA EL ESTÓMAGO O AL INTESTINO? </a:t>
            </a:r>
          </a:p>
        </p:txBody>
      </p:sp>
      <p:sp>
        <p:nvSpPr>
          <p:cNvPr id="21" name="20 Rectángulo redondeado">
            <a:hlinkClick r:id="" action="ppaction://hlinkshowjump?jump=previousslide">
              <a:snd r:embed="rId2" name="explode.wav"/>
            </a:hlinkClick>
          </p:cNvPr>
          <p:cNvSpPr/>
          <p:nvPr/>
        </p:nvSpPr>
        <p:spPr>
          <a:xfrm>
            <a:off x="554038" y="2384425"/>
            <a:ext cx="7993062" cy="647700"/>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dirty="0">
                <a:solidFill>
                  <a:prstClr val="black"/>
                </a:solidFill>
                <a:latin typeface="Arial" panose="020B0604020202020204" pitchFamily="34" charset="0"/>
                <a:cs typeface="Arial" panose="020B0604020202020204" pitchFamily="34" charset="0"/>
              </a:rPr>
              <a:t>Alimentación oral. </a:t>
            </a:r>
          </a:p>
        </p:txBody>
      </p:sp>
      <p:sp>
        <p:nvSpPr>
          <p:cNvPr id="22" name="21 Rectángulo redondeado">
            <a:hlinkClick r:id="" action="ppaction://hlinkshowjump?jump=nextslide">
              <a:snd r:embed="rId3" name="applause.wav"/>
            </a:hlinkClick>
          </p:cNvPr>
          <p:cNvSpPr/>
          <p:nvPr/>
        </p:nvSpPr>
        <p:spPr>
          <a:xfrm>
            <a:off x="554038" y="5989638"/>
            <a:ext cx="7993062" cy="63817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sz="2400" dirty="0">
                <a:solidFill>
                  <a:schemeClr val="tx1"/>
                </a:solidFill>
              </a:rPr>
              <a:t>Alimentación enteral. </a:t>
            </a:r>
            <a:endParaRPr lang="es-ES" altLang="es-ES" sz="2400" dirty="0">
              <a:solidFill>
                <a:schemeClr val="tx1"/>
              </a:solidFill>
              <a:latin typeface="Arial" panose="020B0604020202020204" pitchFamily="34" charset="0"/>
              <a:cs typeface="Arial" panose="020B0604020202020204" pitchFamily="34" charset="0"/>
            </a:endParaRPr>
          </a:p>
        </p:txBody>
      </p:sp>
      <p:sp>
        <p:nvSpPr>
          <p:cNvPr id="23" name="22 Rectángulo redondeado">
            <a:hlinkClick r:id="" action="ppaction://hlinkshowjump?jump=previousslide">
              <a:snd r:embed="rId2" name="explode.wav"/>
            </a:hlinkClick>
          </p:cNvPr>
          <p:cNvSpPr/>
          <p:nvPr/>
        </p:nvSpPr>
        <p:spPr>
          <a:xfrm>
            <a:off x="558800" y="4706938"/>
            <a:ext cx="7993063" cy="5937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sz="2400" dirty="0">
                <a:solidFill>
                  <a:schemeClr val="tx1"/>
                </a:solidFill>
              </a:rPr>
              <a:t>Alimentación parenteral. </a:t>
            </a:r>
            <a:endParaRPr lang="es-ES" altLang="es-ES" sz="2400" dirty="0">
              <a:solidFill>
                <a:schemeClr val="tx1"/>
              </a:solidFill>
              <a:latin typeface="Arial" panose="020B0604020202020204" pitchFamily="34" charset="0"/>
              <a:cs typeface="Arial" panose="020B0604020202020204" pitchFamily="34" charset="0"/>
            </a:endParaRPr>
          </a:p>
        </p:txBody>
      </p:sp>
      <p:sp>
        <p:nvSpPr>
          <p:cNvPr id="24" name="23 Rectángulo redondeado">
            <a:hlinkClick r:id="" action="ppaction://hlinkshowjump?jump=previousslide">
              <a:snd r:embed="rId2" name="explode.wav"/>
            </a:hlinkClick>
          </p:cNvPr>
          <p:cNvSpPr/>
          <p:nvPr/>
        </p:nvSpPr>
        <p:spPr>
          <a:xfrm>
            <a:off x="571500" y="3643313"/>
            <a:ext cx="7991475" cy="647700"/>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dirty="0">
                <a:solidFill>
                  <a:prstClr val="black"/>
                </a:solidFill>
                <a:latin typeface="Arial" panose="020B0604020202020204" pitchFamily="34" charset="0"/>
                <a:cs typeface="Arial" panose="020B0604020202020204" pitchFamily="34" charset="0"/>
              </a:rPr>
              <a:t>Alimentación por vía central. </a:t>
            </a:r>
          </a:p>
        </p:txBody>
      </p:sp>
    </p:spTree>
  </p:cSld>
  <p:clrMapOvr>
    <a:masterClrMapping/>
  </p:clrMapOvr>
  <p:transition>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19 Rectángulo redondeado"/>
          <p:cNvSpPr/>
          <p:nvPr/>
        </p:nvSpPr>
        <p:spPr>
          <a:xfrm>
            <a:off x="522288" y="404813"/>
            <a:ext cx="7993062" cy="1360487"/>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b="1" dirty="0">
                <a:solidFill>
                  <a:schemeClr val="tx1"/>
                </a:solidFill>
              </a:rPr>
              <a:t>¿DÓNDE SE ENCUENTRA EL CONDUCTO DE WIRSUNG?</a:t>
            </a:r>
            <a:r>
              <a:rPr lang="es-ES" sz="2400" dirty="0">
                <a:solidFill>
                  <a:schemeClr val="tx1"/>
                </a:solidFill>
              </a:rPr>
              <a:t> </a:t>
            </a:r>
            <a:endParaRPr lang="es-ES" sz="2400" b="1" dirty="0">
              <a:ln w="0"/>
              <a:solidFill>
                <a:schemeClr val="tx1"/>
              </a:solidFill>
              <a:latin typeface="Arial" panose="020B0604020202020204" pitchFamily="34" charset="0"/>
              <a:cs typeface="Arial" panose="020B0604020202020204" pitchFamily="34" charset="0"/>
            </a:endParaRPr>
          </a:p>
        </p:txBody>
      </p:sp>
      <p:sp>
        <p:nvSpPr>
          <p:cNvPr id="21" name="20 Rectángulo redondeado">
            <a:hlinkClick r:id="" action="ppaction://hlinkshowjump?jump=nextslide">
              <a:snd r:embed="rId2" name="applause.wav"/>
            </a:hlinkClick>
          </p:cNvPr>
          <p:cNvSpPr/>
          <p:nvPr/>
        </p:nvSpPr>
        <p:spPr>
          <a:xfrm>
            <a:off x="539750" y="2205038"/>
            <a:ext cx="7993063" cy="7207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sz="2400" dirty="0">
                <a:solidFill>
                  <a:schemeClr val="tx1"/>
                </a:solidFill>
              </a:rPr>
              <a:t>En el páncreas. </a:t>
            </a:r>
            <a:endParaRPr lang="es-ES" altLang="es-ES" sz="2400" dirty="0">
              <a:solidFill>
                <a:schemeClr val="tx1"/>
              </a:solidFill>
              <a:latin typeface="Arial" panose="020B0604020202020204" pitchFamily="34" charset="0"/>
              <a:cs typeface="Arial" panose="020B0604020202020204" pitchFamily="34" charset="0"/>
            </a:endParaRPr>
          </a:p>
        </p:txBody>
      </p:sp>
      <p:sp>
        <p:nvSpPr>
          <p:cNvPr id="22" name="21 Rectángulo redondeado">
            <a:hlinkClick r:id="" action="ppaction://hlinkshowjump?jump=previousslide">
              <a:snd r:embed="rId3" name="explode.wav"/>
            </a:hlinkClick>
          </p:cNvPr>
          <p:cNvSpPr/>
          <p:nvPr/>
        </p:nvSpPr>
        <p:spPr>
          <a:xfrm>
            <a:off x="539750" y="3365500"/>
            <a:ext cx="7993063" cy="73977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sz="2400" dirty="0">
                <a:solidFill>
                  <a:schemeClr val="tx1"/>
                </a:solidFill>
              </a:rPr>
              <a:t>En la glándula parótida. </a:t>
            </a:r>
            <a:endParaRPr lang="es-ES" altLang="es-ES" sz="2400" dirty="0">
              <a:solidFill>
                <a:schemeClr val="tx1"/>
              </a:solidFill>
              <a:latin typeface="Arial" panose="020B0604020202020204" pitchFamily="34" charset="0"/>
              <a:cs typeface="Arial" panose="020B0604020202020204" pitchFamily="34" charset="0"/>
            </a:endParaRPr>
          </a:p>
        </p:txBody>
      </p:sp>
      <p:sp>
        <p:nvSpPr>
          <p:cNvPr id="23" name="22 Rectángulo redondeado">
            <a:hlinkClick r:id="" action="ppaction://hlinkshowjump?jump=previousslide">
              <a:snd r:embed="rId3" name="explode.wav"/>
            </a:hlinkClick>
          </p:cNvPr>
          <p:cNvSpPr/>
          <p:nvPr/>
        </p:nvSpPr>
        <p:spPr>
          <a:xfrm>
            <a:off x="539750" y="4481513"/>
            <a:ext cx="7993063" cy="7207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dirty="0">
                <a:solidFill>
                  <a:prstClr val="black"/>
                </a:solidFill>
                <a:latin typeface="Arial" panose="020B0604020202020204" pitchFamily="34" charset="0"/>
                <a:cs typeface="Arial" panose="020B0604020202020204" pitchFamily="34" charset="0"/>
              </a:rPr>
              <a:t>En el hígado. </a:t>
            </a:r>
          </a:p>
        </p:txBody>
      </p:sp>
      <p:sp>
        <p:nvSpPr>
          <p:cNvPr id="24" name="23 Rectángulo redondeado">
            <a:hlinkClick r:id="" action="ppaction://hlinkshowjump?jump=previousslide">
              <a:snd r:embed="rId3" name="explode.wav"/>
            </a:hlinkClick>
          </p:cNvPr>
          <p:cNvSpPr/>
          <p:nvPr/>
        </p:nvSpPr>
        <p:spPr>
          <a:xfrm>
            <a:off x="520700" y="5589588"/>
            <a:ext cx="7991475" cy="719137"/>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dirty="0">
                <a:solidFill>
                  <a:prstClr val="black"/>
                </a:solidFill>
                <a:latin typeface="Arial" panose="020B0604020202020204" pitchFamily="34" charset="0"/>
                <a:cs typeface="Arial" panose="020B0604020202020204" pitchFamily="34" charset="0"/>
              </a:rPr>
              <a:t>En el yeyuno. </a:t>
            </a:r>
          </a:p>
        </p:txBody>
      </p:sp>
    </p:spTree>
  </p:cSld>
  <p:clrMapOvr>
    <a:masterClrMapping/>
  </p:clrMapOvr>
  <p:transition>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19 Rectángulo redondeado"/>
          <p:cNvSpPr/>
          <p:nvPr/>
        </p:nvSpPr>
        <p:spPr>
          <a:xfrm>
            <a:off x="511175" y="477838"/>
            <a:ext cx="7993063" cy="1379537"/>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b="1" dirty="0">
                <a:ln w="0"/>
                <a:solidFill>
                  <a:prstClr val="black"/>
                </a:solidFill>
                <a:latin typeface="Arial" panose="020B0604020202020204" pitchFamily="34" charset="0"/>
                <a:cs typeface="Arial" panose="020B0604020202020204" pitchFamily="34" charset="0"/>
              </a:rPr>
              <a:t>SEÑALA LA RESPUESTA CORRECTA RESPECTO AL CAMBIO DE BOLSA DE OSTOMÍA. </a:t>
            </a:r>
          </a:p>
        </p:txBody>
      </p:sp>
      <p:sp>
        <p:nvSpPr>
          <p:cNvPr id="21" name="20 Rectángulo redondeado">
            <a:hlinkClick r:id="" action="ppaction://hlinkshowjump?jump=previousslide">
              <a:snd r:embed="rId2" name="explode.wav"/>
            </a:hlinkClick>
          </p:cNvPr>
          <p:cNvSpPr/>
          <p:nvPr/>
        </p:nvSpPr>
        <p:spPr>
          <a:xfrm>
            <a:off x="512763" y="5838825"/>
            <a:ext cx="7993062" cy="785813"/>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dirty="0">
                <a:solidFill>
                  <a:prstClr val="black"/>
                </a:solidFill>
                <a:latin typeface="Arial" panose="020B0604020202020204" pitchFamily="34" charset="0"/>
                <a:cs typeface="Arial" panose="020B0604020202020204" pitchFamily="34" charset="0"/>
              </a:rPr>
              <a:t>La técnica requiere el lavado higiénico de manos, pero no es necesario el uso de guantes. </a:t>
            </a:r>
          </a:p>
        </p:txBody>
      </p:sp>
      <p:sp>
        <p:nvSpPr>
          <p:cNvPr id="22" name="21 Rectángulo redondeado">
            <a:hlinkClick r:id="" action="ppaction://hlinkshowjump?jump=previousslide">
              <a:snd r:embed="rId2" name="explode.wav"/>
            </a:hlinkClick>
          </p:cNvPr>
          <p:cNvSpPr/>
          <p:nvPr/>
        </p:nvSpPr>
        <p:spPr>
          <a:xfrm>
            <a:off x="514350" y="3789363"/>
            <a:ext cx="7993063" cy="76517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dirty="0">
                <a:solidFill>
                  <a:prstClr val="black"/>
                </a:solidFill>
                <a:latin typeface="Arial" panose="020B0604020202020204" pitchFamily="34" charset="0"/>
                <a:cs typeface="Arial" panose="020B0604020202020204" pitchFamily="34" charset="0"/>
              </a:rPr>
              <a:t>El estoma debe limpiarse con una solución antiséptica. </a:t>
            </a:r>
          </a:p>
        </p:txBody>
      </p:sp>
      <p:sp>
        <p:nvSpPr>
          <p:cNvPr id="23" name="22 Rectángulo redondeado">
            <a:hlinkClick r:id="" action="ppaction://hlinkshowjump?jump=previousslide">
              <a:snd r:embed="rId2" name="explode.wav"/>
            </a:hlinkClick>
          </p:cNvPr>
          <p:cNvSpPr/>
          <p:nvPr/>
        </p:nvSpPr>
        <p:spPr>
          <a:xfrm>
            <a:off x="519113" y="4857750"/>
            <a:ext cx="7993062" cy="731838"/>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dirty="0">
                <a:solidFill>
                  <a:prstClr val="black"/>
                </a:solidFill>
                <a:latin typeface="Arial" panose="020B0604020202020204" pitchFamily="34" charset="0"/>
                <a:cs typeface="Arial" panose="020B0604020202020204" pitchFamily="34" charset="0"/>
              </a:rPr>
              <a:t>El estoma se limpia de forma circular desde afuera hacia dentro. </a:t>
            </a:r>
          </a:p>
        </p:txBody>
      </p:sp>
      <p:sp>
        <p:nvSpPr>
          <p:cNvPr id="24" name="23 Rectángulo redondeado">
            <a:hlinkClick r:id="" action="ppaction://hlinkshowjump?jump=nextslide">
              <a:snd r:embed="rId3" name="applause.wav"/>
            </a:hlinkClick>
          </p:cNvPr>
          <p:cNvSpPr/>
          <p:nvPr/>
        </p:nvSpPr>
        <p:spPr>
          <a:xfrm>
            <a:off x="512763" y="2643188"/>
            <a:ext cx="7991475" cy="844550"/>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dirty="0">
                <a:solidFill>
                  <a:prstClr val="black"/>
                </a:solidFill>
                <a:latin typeface="Arial" panose="020B0604020202020204" pitchFamily="34" charset="0"/>
                <a:cs typeface="Arial" panose="020B0604020202020204" pitchFamily="34" charset="0"/>
              </a:rPr>
              <a:t>La bolsa sucia se debe retirar de arriba abajo. </a:t>
            </a:r>
          </a:p>
        </p:txBody>
      </p:sp>
    </p:spTree>
  </p:cSld>
  <p:clrMapOvr>
    <a:masterClrMapping/>
  </p:clrMapOvr>
  <p:transition>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19 Rectángulo redondeado"/>
          <p:cNvSpPr/>
          <p:nvPr/>
        </p:nvSpPr>
        <p:spPr>
          <a:xfrm>
            <a:off x="539750" y="260350"/>
            <a:ext cx="7993063" cy="1439863"/>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b="1" dirty="0">
                <a:ln w="0"/>
                <a:solidFill>
                  <a:prstClr val="black"/>
                </a:solidFill>
                <a:latin typeface="Arial" panose="020B0604020202020204" pitchFamily="34" charset="0"/>
                <a:cs typeface="Arial" panose="020B0604020202020204" pitchFamily="34" charset="0"/>
              </a:rPr>
              <a:t>SEÑALA LA RESPUESTA CORRECTA EN RELACIÓN A LAS DIETAS TERAPEÚTICAS. </a:t>
            </a:r>
          </a:p>
        </p:txBody>
      </p:sp>
      <p:sp>
        <p:nvSpPr>
          <p:cNvPr id="21" name="20 Rectángulo redondeado">
            <a:hlinkClick r:id="" action="ppaction://hlinkshowjump?jump=previousslide">
              <a:snd r:embed="rId2" name="explode.wav"/>
            </a:hlinkClick>
          </p:cNvPr>
          <p:cNvSpPr/>
          <p:nvPr/>
        </p:nvSpPr>
        <p:spPr>
          <a:xfrm>
            <a:off x="539750" y="2205038"/>
            <a:ext cx="7993063" cy="7207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dirty="0">
                <a:solidFill>
                  <a:prstClr val="black"/>
                </a:solidFill>
                <a:latin typeface="Arial" panose="020B0604020202020204" pitchFamily="34" charset="0"/>
                <a:cs typeface="Arial" panose="020B0604020202020204" pitchFamily="34" charset="0"/>
              </a:rPr>
              <a:t>La dieta líquida incluye alimentos como purés, cremas y papillas. </a:t>
            </a:r>
          </a:p>
        </p:txBody>
      </p:sp>
      <p:sp>
        <p:nvSpPr>
          <p:cNvPr id="22" name="21 Rectángulo redondeado">
            <a:hlinkClick r:id="" action="ppaction://hlinkshowjump?jump=previousslide">
              <a:snd r:embed="rId2" name="explode.wav"/>
            </a:hlinkClick>
          </p:cNvPr>
          <p:cNvSpPr/>
          <p:nvPr/>
        </p:nvSpPr>
        <p:spPr>
          <a:xfrm>
            <a:off x="539750" y="3214688"/>
            <a:ext cx="7993063" cy="928687"/>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dirty="0">
                <a:solidFill>
                  <a:prstClr val="black"/>
                </a:solidFill>
                <a:latin typeface="Arial" panose="020B0604020202020204" pitchFamily="34" charset="0"/>
                <a:cs typeface="Arial" panose="020B0604020202020204" pitchFamily="34" charset="0"/>
              </a:rPr>
              <a:t>La reducción de alimentos del grupo de las carnes pescados y huevos, está indicado en la dieta </a:t>
            </a:r>
            <a:r>
              <a:rPr lang="es-ES" altLang="es-ES" sz="2400" dirty="0" err="1">
                <a:solidFill>
                  <a:prstClr val="black"/>
                </a:solidFill>
                <a:latin typeface="Arial" panose="020B0604020202020204" pitchFamily="34" charset="0"/>
                <a:cs typeface="Arial" panose="020B0604020202020204" pitchFamily="34" charset="0"/>
              </a:rPr>
              <a:t>hiperprotéica</a:t>
            </a:r>
            <a:r>
              <a:rPr lang="es-ES" altLang="es-ES" sz="2400" dirty="0">
                <a:solidFill>
                  <a:prstClr val="black"/>
                </a:solidFill>
                <a:latin typeface="Arial" panose="020B0604020202020204" pitchFamily="34" charset="0"/>
                <a:cs typeface="Arial" panose="020B0604020202020204" pitchFamily="34" charset="0"/>
              </a:rPr>
              <a:t>. </a:t>
            </a:r>
          </a:p>
        </p:txBody>
      </p:sp>
      <p:sp>
        <p:nvSpPr>
          <p:cNvPr id="23" name="22 Rectángulo redondeado">
            <a:hlinkClick r:id="" action="ppaction://hlinkshowjump?jump=nextslide">
              <a:snd r:embed="rId3" name="applause.wav"/>
            </a:hlinkClick>
          </p:cNvPr>
          <p:cNvSpPr/>
          <p:nvPr/>
        </p:nvSpPr>
        <p:spPr>
          <a:xfrm>
            <a:off x="539750" y="4581525"/>
            <a:ext cx="7993063" cy="7207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dirty="0">
                <a:solidFill>
                  <a:prstClr val="black"/>
                </a:solidFill>
                <a:latin typeface="Arial" panose="020B0604020202020204" pitchFamily="34" charset="0"/>
                <a:cs typeface="Arial" panose="020B0604020202020204" pitchFamily="34" charset="0"/>
              </a:rPr>
              <a:t>Las frutas, verduras y hortalizas, así como los productos integrales están incluidos en la dieta laxante. </a:t>
            </a:r>
          </a:p>
        </p:txBody>
      </p:sp>
      <p:sp>
        <p:nvSpPr>
          <p:cNvPr id="24" name="23 Rectángulo redondeado">
            <a:hlinkClick r:id="" action="ppaction://hlinkshowjump?jump=previousslide">
              <a:snd r:embed="rId2" name="explode.wav"/>
            </a:hlinkClick>
          </p:cNvPr>
          <p:cNvSpPr/>
          <p:nvPr/>
        </p:nvSpPr>
        <p:spPr>
          <a:xfrm>
            <a:off x="541338" y="5732463"/>
            <a:ext cx="7991475" cy="7207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dirty="0">
                <a:solidFill>
                  <a:prstClr val="black"/>
                </a:solidFill>
                <a:latin typeface="Arial" panose="020B0604020202020204" pitchFamily="34" charset="0"/>
                <a:cs typeface="Arial" panose="020B0604020202020204" pitchFamily="34" charset="0"/>
              </a:rPr>
              <a:t>La dieta </a:t>
            </a:r>
            <a:r>
              <a:rPr lang="es-ES" altLang="es-ES" sz="2400" dirty="0" err="1">
                <a:solidFill>
                  <a:prstClr val="black"/>
                </a:solidFill>
                <a:latin typeface="Arial" panose="020B0604020202020204" pitchFamily="34" charset="0"/>
                <a:cs typeface="Arial" panose="020B0604020202020204" pitchFamily="34" charset="0"/>
              </a:rPr>
              <a:t>hiposódica</a:t>
            </a:r>
            <a:r>
              <a:rPr lang="es-ES" altLang="es-ES" sz="2400" dirty="0">
                <a:solidFill>
                  <a:prstClr val="black"/>
                </a:solidFill>
                <a:latin typeface="Arial" panose="020B0604020202020204" pitchFamily="34" charset="0"/>
                <a:cs typeface="Arial" panose="020B0604020202020204" pitchFamily="34" charset="0"/>
              </a:rPr>
              <a:t> está indicada en pacientes diabéticos. </a:t>
            </a:r>
          </a:p>
        </p:txBody>
      </p:sp>
    </p:spTree>
  </p:cSld>
  <p:clrMapOvr>
    <a:masterClrMapping/>
  </p:clrMapOvr>
  <p:transition>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19 Rectángulo redondeado"/>
          <p:cNvSpPr/>
          <p:nvPr/>
        </p:nvSpPr>
        <p:spPr>
          <a:xfrm>
            <a:off x="539750" y="233363"/>
            <a:ext cx="7993063" cy="1655762"/>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b="1" dirty="0">
                <a:ln w="0"/>
                <a:solidFill>
                  <a:prstClr val="black"/>
                </a:solidFill>
                <a:latin typeface="Arial" panose="020B0604020202020204" pitchFamily="34" charset="0"/>
                <a:cs typeface="Arial" panose="020B0604020202020204" pitchFamily="34" charset="0"/>
              </a:rPr>
              <a:t>¿PARA QUÉ SE UTILIZA LA REGLA DE WALLACE? </a:t>
            </a:r>
          </a:p>
        </p:txBody>
      </p:sp>
      <p:sp>
        <p:nvSpPr>
          <p:cNvPr id="21" name="20 Rectángulo redondeado">
            <a:hlinkClick r:id="" action="ppaction://hlinkshowjump?jump=nextslide">
              <a:snd r:embed="rId2" name="applause.wav"/>
            </a:hlinkClick>
          </p:cNvPr>
          <p:cNvSpPr/>
          <p:nvPr/>
        </p:nvSpPr>
        <p:spPr>
          <a:xfrm>
            <a:off x="539750" y="3517900"/>
            <a:ext cx="7993063" cy="776288"/>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dirty="0">
                <a:solidFill>
                  <a:prstClr val="black"/>
                </a:solidFill>
                <a:latin typeface="Arial" panose="020B0604020202020204" pitchFamily="34" charset="0"/>
                <a:cs typeface="Arial" panose="020B0604020202020204" pitchFamily="34" charset="0"/>
              </a:rPr>
              <a:t>Para determinar el porcentaje de superficie corporal quemada. </a:t>
            </a:r>
          </a:p>
        </p:txBody>
      </p:sp>
      <p:sp>
        <p:nvSpPr>
          <p:cNvPr id="22" name="21 Rectángulo redondeado">
            <a:hlinkClick r:id="" action="ppaction://hlinkshowjump?jump=previousslide">
              <a:snd r:embed="rId3" name="explode.wav"/>
            </a:hlinkClick>
          </p:cNvPr>
          <p:cNvSpPr/>
          <p:nvPr/>
        </p:nvSpPr>
        <p:spPr>
          <a:xfrm>
            <a:off x="539750" y="2433638"/>
            <a:ext cx="7993063" cy="774700"/>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dirty="0">
                <a:solidFill>
                  <a:prstClr val="black"/>
                </a:solidFill>
                <a:latin typeface="Arial" panose="020B0604020202020204" pitchFamily="34" charset="0"/>
                <a:cs typeface="Arial" panose="020B0604020202020204" pitchFamily="34" charset="0"/>
              </a:rPr>
              <a:t>Para clasificar las hemorragias. </a:t>
            </a:r>
          </a:p>
        </p:txBody>
      </p:sp>
      <p:sp>
        <p:nvSpPr>
          <p:cNvPr id="23" name="22 Rectángulo redondeado">
            <a:hlinkClick r:id="" action="ppaction://hlinkshowjump?jump=previousslide">
              <a:snd r:embed="rId3" name="explode.wav"/>
            </a:hlinkClick>
          </p:cNvPr>
          <p:cNvSpPr/>
          <p:nvPr/>
        </p:nvSpPr>
        <p:spPr>
          <a:xfrm>
            <a:off x="539750" y="4581525"/>
            <a:ext cx="7993063" cy="792163"/>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dirty="0">
                <a:solidFill>
                  <a:prstClr val="black"/>
                </a:solidFill>
                <a:latin typeface="Arial" panose="020B0604020202020204" pitchFamily="34" charset="0"/>
                <a:cs typeface="Arial" panose="020B0604020202020204" pitchFamily="34" charset="0"/>
              </a:rPr>
              <a:t>Para calcular la profundidad de las heridas inciso punzantes. </a:t>
            </a:r>
          </a:p>
        </p:txBody>
      </p:sp>
      <p:sp>
        <p:nvSpPr>
          <p:cNvPr id="24" name="23 Rectángulo redondeado">
            <a:hlinkClick r:id="" action="ppaction://hlinkshowjump?jump=previousslide">
              <a:snd r:embed="rId3" name="explode.wav"/>
            </a:hlinkClick>
          </p:cNvPr>
          <p:cNvSpPr/>
          <p:nvPr/>
        </p:nvSpPr>
        <p:spPr>
          <a:xfrm>
            <a:off x="541338" y="5661025"/>
            <a:ext cx="7991475" cy="7207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dirty="0">
                <a:solidFill>
                  <a:prstClr val="black"/>
                </a:solidFill>
                <a:latin typeface="Arial" panose="020B0604020202020204" pitchFamily="34" charset="0"/>
                <a:cs typeface="Arial" panose="020B0604020202020204" pitchFamily="34" charset="0"/>
              </a:rPr>
              <a:t>Para clasificar las congelaciones. </a:t>
            </a:r>
          </a:p>
        </p:txBody>
      </p:sp>
    </p:spTree>
  </p:cSld>
  <p:clrMapOvr>
    <a:masterClrMapping/>
  </p:clrMapOvr>
  <p:transition>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19 Rectángulo redondeado"/>
          <p:cNvSpPr/>
          <p:nvPr/>
        </p:nvSpPr>
        <p:spPr>
          <a:xfrm>
            <a:off x="539750" y="260350"/>
            <a:ext cx="7993063" cy="1439863"/>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000" b="1" dirty="0">
                <a:ln w="0"/>
                <a:solidFill>
                  <a:prstClr val="black"/>
                </a:solidFill>
                <a:latin typeface="Arial" panose="020B0604020202020204" pitchFamily="34" charset="0"/>
                <a:cs typeface="Arial" panose="020B0604020202020204" pitchFamily="34" charset="0"/>
              </a:rPr>
              <a:t>EN EL TRAYECTO DE TU CASA AL HOSPITAL, ERES TESTIGO DE UN ATROPELLO DE UNA PERSONA POR UN COCHE. ¿CUÁL DE LAS SIGUIENTES SECUENCIAS DE ACTUACIÓN SERÍA LA MÁS ADECUADA SEGÚN EL PROTOCOLO P.A.S.? </a:t>
            </a:r>
          </a:p>
        </p:txBody>
      </p:sp>
      <p:sp>
        <p:nvSpPr>
          <p:cNvPr id="21" name="20 Rectángulo redondeado">
            <a:hlinkClick r:id="" action="ppaction://hlinkshowjump?jump=previousslide">
              <a:snd r:embed="rId2" name="explode.wav"/>
            </a:hlinkClick>
          </p:cNvPr>
          <p:cNvSpPr/>
          <p:nvPr/>
        </p:nvSpPr>
        <p:spPr>
          <a:xfrm>
            <a:off x="571500" y="1928813"/>
            <a:ext cx="7993063" cy="1079500"/>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dirty="0">
                <a:solidFill>
                  <a:prstClr val="black"/>
                </a:solidFill>
                <a:latin typeface="Arial" panose="020B0604020202020204" pitchFamily="34" charset="0"/>
                <a:cs typeface="Arial" panose="020B0604020202020204" pitchFamily="34" charset="0"/>
              </a:rPr>
              <a:t>1.- aplicar primeros auxilios a la víctima, 2.-parar el tráfico delimitando la zona, 3.- llamar al 112 e informar de lo ocurrido. </a:t>
            </a:r>
          </a:p>
        </p:txBody>
      </p:sp>
      <p:sp>
        <p:nvSpPr>
          <p:cNvPr id="22" name="21 Rectángulo redondeado">
            <a:hlinkClick r:id="" action="ppaction://hlinkshowjump?jump=previousslide">
              <a:snd r:embed="rId2" name="explode.wav"/>
            </a:hlinkClick>
          </p:cNvPr>
          <p:cNvSpPr/>
          <p:nvPr/>
        </p:nvSpPr>
        <p:spPr>
          <a:xfrm>
            <a:off x="550863" y="5700713"/>
            <a:ext cx="7993062" cy="1009650"/>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dirty="0">
                <a:solidFill>
                  <a:prstClr val="black"/>
                </a:solidFill>
                <a:latin typeface="Arial" panose="020B0604020202020204" pitchFamily="34" charset="0"/>
                <a:cs typeface="Arial" panose="020B0604020202020204" pitchFamily="34" charset="0"/>
              </a:rPr>
              <a:t>1.-aplicar primeros auxilios a la víctima, 2.-llamar al 112 e informar de lo ocurrido, 3.- parar el tráfico delimitando la zona. </a:t>
            </a:r>
          </a:p>
        </p:txBody>
      </p:sp>
      <p:sp>
        <p:nvSpPr>
          <p:cNvPr id="23" name="22 Rectángulo redondeado">
            <a:hlinkClick r:id="" action="ppaction://hlinkshowjump?jump=previousslide">
              <a:snd r:embed="rId2" name="explode.wav"/>
            </a:hlinkClick>
          </p:cNvPr>
          <p:cNvSpPr/>
          <p:nvPr/>
        </p:nvSpPr>
        <p:spPr>
          <a:xfrm>
            <a:off x="571500" y="4429125"/>
            <a:ext cx="7993063" cy="1081088"/>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dirty="0">
                <a:solidFill>
                  <a:prstClr val="black"/>
                </a:solidFill>
                <a:latin typeface="Arial" panose="020B0604020202020204" pitchFamily="34" charset="0"/>
                <a:cs typeface="Arial" panose="020B0604020202020204" pitchFamily="34" charset="0"/>
              </a:rPr>
              <a:t>1.- llamar al 112 e informar de lo ocurrido, 2.- parar el tráfico delimitando la zona, 3.- aplicar primeros auxilios a la víctima. </a:t>
            </a:r>
          </a:p>
        </p:txBody>
      </p:sp>
      <p:sp>
        <p:nvSpPr>
          <p:cNvPr id="24" name="23 Rectángulo redondeado">
            <a:hlinkClick r:id="" action="ppaction://hlinkshowjump?jump=nextslide">
              <a:snd r:embed="rId3" name="applause.wav"/>
            </a:hlinkClick>
          </p:cNvPr>
          <p:cNvSpPr/>
          <p:nvPr/>
        </p:nvSpPr>
        <p:spPr>
          <a:xfrm>
            <a:off x="571500" y="3214688"/>
            <a:ext cx="7991475" cy="1023937"/>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dirty="0">
                <a:solidFill>
                  <a:prstClr val="black"/>
                </a:solidFill>
                <a:latin typeface="Arial" panose="020B0604020202020204" pitchFamily="34" charset="0"/>
                <a:cs typeface="Arial" panose="020B0604020202020204" pitchFamily="34" charset="0"/>
              </a:rPr>
              <a:t>1.-parar el tráfico delimitando la zona, 2.-llamar al 112 e informar de lo ocurrido 3.- aplicar primeros auxilios a la víctima. </a:t>
            </a:r>
          </a:p>
        </p:txBody>
      </p:sp>
    </p:spTree>
  </p:cSld>
  <p:clrMapOvr>
    <a:masterClrMapping/>
  </p:clrMapOvr>
  <p:transition>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19 Rectángulo redondeado"/>
          <p:cNvSpPr/>
          <p:nvPr/>
        </p:nvSpPr>
        <p:spPr>
          <a:xfrm>
            <a:off x="539750" y="620713"/>
            <a:ext cx="7993063" cy="1150937"/>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b="1" dirty="0">
                <a:ln w="0"/>
                <a:solidFill>
                  <a:prstClr val="black"/>
                </a:solidFill>
                <a:latin typeface="Arial" panose="020B0604020202020204" pitchFamily="34" charset="0"/>
                <a:cs typeface="Arial" panose="020B0604020202020204" pitchFamily="34" charset="0"/>
              </a:rPr>
              <a:t>EN RELACIÓN AL PROTOCOLO DE ACTUACIÓN EN LA REANIMACIÓN CARDIOPULMONAR BÁSICA EN ADULTOS, SEÑALA LA RESPUESTA CORRECTA. </a:t>
            </a:r>
          </a:p>
        </p:txBody>
      </p:sp>
      <p:sp>
        <p:nvSpPr>
          <p:cNvPr id="21" name="20 Rectángulo redondeado">
            <a:hlinkClick r:id="" action="ppaction://hlinkshowjump?jump=previousslide">
              <a:snd r:embed="rId2" name="explode.wav"/>
            </a:hlinkClick>
          </p:cNvPr>
          <p:cNvSpPr/>
          <p:nvPr/>
        </p:nvSpPr>
        <p:spPr>
          <a:xfrm>
            <a:off x="539750" y="2384425"/>
            <a:ext cx="7993063" cy="900113"/>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dirty="0">
                <a:solidFill>
                  <a:prstClr val="black"/>
                </a:solidFill>
                <a:latin typeface="Arial" panose="020B0604020202020204" pitchFamily="34" charset="0"/>
                <a:cs typeface="Arial" panose="020B0604020202020204" pitchFamily="34" charset="0"/>
              </a:rPr>
              <a:t>Se coloca al paciente en decúbito prono. </a:t>
            </a:r>
          </a:p>
        </p:txBody>
      </p:sp>
      <p:sp>
        <p:nvSpPr>
          <p:cNvPr id="22" name="21 Rectángulo redondeado">
            <a:hlinkClick r:id="" action="ppaction://hlinkshowjump?jump=nextslide">
              <a:snd r:embed="rId3" name="applause.wav"/>
            </a:hlinkClick>
          </p:cNvPr>
          <p:cNvSpPr/>
          <p:nvPr/>
        </p:nvSpPr>
        <p:spPr>
          <a:xfrm>
            <a:off x="539750" y="3511550"/>
            <a:ext cx="7993063" cy="827088"/>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dirty="0">
                <a:solidFill>
                  <a:prstClr val="black"/>
                </a:solidFill>
                <a:latin typeface="Arial" panose="020B0604020202020204" pitchFamily="34" charset="0"/>
                <a:cs typeface="Arial" panose="020B0604020202020204" pitchFamily="34" charset="0"/>
              </a:rPr>
              <a:t>La secuencia deberá ser de treinta compresiones seguidas de dos insuflaciones. </a:t>
            </a:r>
          </a:p>
        </p:txBody>
      </p:sp>
      <p:sp>
        <p:nvSpPr>
          <p:cNvPr id="23" name="22 Rectángulo redondeado">
            <a:hlinkClick r:id="" action="ppaction://hlinkshowjump?jump=previousslide">
              <a:snd r:embed="rId2" name="explode.wav"/>
            </a:hlinkClick>
          </p:cNvPr>
          <p:cNvSpPr/>
          <p:nvPr/>
        </p:nvSpPr>
        <p:spPr>
          <a:xfrm>
            <a:off x="500063" y="4500563"/>
            <a:ext cx="7993062" cy="881062"/>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dirty="0">
                <a:solidFill>
                  <a:prstClr val="black"/>
                </a:solidFill>
                <a:latin typeface="Arial" panose="020B0604020202020204" pitchFamily="34" charset="0"/>
                <a:cs typeface="Arial" panose="020B0604020202020204" pitchFamily="34" charset="0"/>
              </a:rPr>
              <a:t>La secuencia deberá ser de cinco insuflaciones seguidas de 15 compresiones. </a:t>
            </a:r>
          </a:p>
        </p:txBody>
      </p:sp>
      <p:sp>
        <p:nvSpPr>
          <p:cNvPr id="24" name="23 Rectángulo redondeado">
            <a:hlinkClick r:id="" action="ppaction://hlinkshowjump?jump=previousslide">
              <a:snd r:embed="rId2" name="explode.wav"/>
            </a:hlinkClick>
          </p:cNvPr>
          <p:cNvSpPr/>
          <p:nvPr/>
        </p:nvSpPr>
        <p:spPr>
          <a:xfrm>
            <a:off x="541338" y="5672138"/>
            <a:ext cx="7991475" cy="925512"/>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dirty="0">
                <a:solidFill>
                  <a:prstClr val="black"/>
                </a:solidFill>
                <a:latin typeface="Arial" panose="020B0604020202020204" pitchFamily="34" charset="0"/>
                <a:cs typeface="Arial" panose="020B0604020202020204" pitchFamily="34" charset="0"/>
              </a:rPr>
              <a:t>Se comienza realizando las insuflaciones. </a:t>
            </a:r>
          </a:p>
        </p:txBody>
      </p:sp>
    </p:spTree>
  </p:cSld>
  <p:clrMapOvr>
    <a:masterClrMapping/>
  </p:clrMapOvr>
  <p:transition>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19 Rectángulo redondeado"/>
          <p:cNvSpPr/>
          <p:nvPr/>
        </p:nvSpPr>
        <p:spPr>
          <a:xfrm>
            <a:off x="539750" y="549275"/>
            <a:ext cx="7993063" cy="1150938"/>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b="1" dirty="0">
                <a:ln w="0"/>
                <a:solidFill>
                  <a:prstClr val="black"/>
                </a:solidFill>
                <a:latin typeface="Arial" panose="020B0604020202020204" pitchFamily="34" charset="0"/>
                <a:cs typeface="Arial" panose="020B0604020202020204" pitchFamily="34" charset="0"/>
              </a:rPr>
              <a:t>¿PARA QUÉ ESTÁ INDICADA LA MANIOBRA FRENTE MENTÓN EN UNA VÍCTIMA? </a:t>
            </a:r>
          </a:p>
        </p:txBody>
      </p:sp>
      <p:sp>
        <p:nvSpPr>
          <p:cNvPr id="21" name="20 Rectángulo redondeado">
            <a:hlinkClick r:id="" action="ppaction://hlinkshowjump?jump=previousslide">
              <a:snd r:embed="rId2" name="explode.wav"/>
            </a:hlinkClick>
          </p:cNvPr>
          <p:cNvSpPr/>
          <p:nvPr/>
        </p:nvSpPr>
        <p:spPr>
          <a:xfrm>
            <a:off x="539750" y="4432300"/>
            <a:ext cx="7993063" cy="9366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dirty="0">
                <a:solidFill>
                  <a:prstClr val="black"/>
                </a:solidFill>
                <a:latin typeface="Arial" panose="020B0604020202020204" pitchFamily="34" charset="0"/>
                <a:cs typeface="Arial" panose="020B0604020202020204" pitchFamily="34" charset="0"/>
              </a:rPr>
              <a:t>Para evaluar el estado de consciencia. </a:t>
            </a:r>
          </a:p>
        </p:txBody>
      </p:sp>
      <p:sp>
        <p:nvSpPr>
          <p:cNvPr id="22" name="21 Rectángulo redondeado">
            <a:hlinkClick r:id="" action="ppaction://hlinkshowjump?jump=previousslide">
              <a:snd r:embed="rId2" name="explode.wav"/>
            </a:hlinkClick>
          </p:cNvPr>
          <p:cNvSpPr/>
          <p:nvPr/>
        </p:nvSpPr>
        <p:spPr>
          <a:xfrm>
            <a:off x="539750" y="2179638"/>
            <a:ext cx="7993063" cy="935037"/>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dirty="0">
                <a:solidFill>
                  <a:prstClr val="black"/>
                </a:solidFill>
                <a:latin typeface="Arial" panose="020B0604020202020204" pitchFamily="34" charset="0"/>
                <a:cs typeface="Arial" panose="020B0604020202020204" pitchFamily="34" charset="0"/>
              </a:rPr>
              <a:t>Para mejorar su confortabilidad. </a:t>
            </a:r>
          </a:p>
        </p:txBody>
      </p:sp>
      <p:sp>
        <p:nvSpPr>
          <p:cNvPr id="23" name="22 Rectángulo redondeado">
            <a:hlinkClick r:id="" action="ppaction://hlinkshowjump?jump=nextslide">
              <a:snd r:embed="rId3" name="applause.wav"/>
            </a:hlinkClick>
          </p:cNvPr>
          <p:cNvSpPr/>
          <p:nvPr/>
        </p:nvSpPr>
        <p:spPr>
          <a:xfrm>
            <a:off x="539750" y="3335338"/>
            <a:ext cx="7993063" cy="865187"/>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dirty="0">
                <a:solidFill>
                  <a:prstClr val="black"/>
                </a:solidFill>
                <a:latin typeface="Arial" panose="020B0604020202020204" pitchFamily="34" charset="0"/>
                <a:cs typeface="Arial" panose="020B0604020202020204" pitchFamily="34" charset="0"/>
              </a:rPr>
              <a:t>Para abrir la vía aérea. </a:t>
            </a:r>
          </a:p>
        </p:txBody>
      </p:sp>
      <p:sp>
        <p:nvSpPr>
          <p:cNvPr id="24" name="23 Rectángulo redondeado">
            <a:hlinkClick r:id="" action="ppaction://hlinkshowjump?jump=previousslide">
              <a:snd r:embed="rId2" name="explode.wav"/>
            </a:hlinkClick>
          </p:cNvPr>
          <p:cNvSpPr/>
          <p:nvPr/>
        </p:nvSpPr>
        <p:spPr>
          <a:xfrm>
            <a:off x="541338" y="5589588"/>
            <a:ext cx="7991475" cy="833437"/>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dirty="0">
                <a:solidFill>
                  <a:prstClr val="black"/>
                </a:solidFill>
                <a:latin typeface="Arial" panose="020B0604020202020204" pitchFamily="34" charset="0"/>
                <a:cs typeface="Arial" panose="020B0604020202020204" pitchFamily="34" charset="0"/>
              </a:rPr>
              <a:t>Para evitar fracturas cráneo encefálicas. </a:t>
            </a:r>
          </a:p>
        </p:txBody>
      </p:sp>
    </p:spTree>
  </p:cSld>
  <p:clrMapOvr>
    <a:masterClrMapping/>
  </p:clrMapOvr>
  <p:transition>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19 Rectángulo redondeado"/>
          <p:cNvSpPr/>
          <p:nvPr/>
        </p:nvSpPr>
        <p:spPr>
          <a:xfrm>
            <a:off x="539750" y="333375"/>
            <a:ext cx="7993063" cy="1439863"/>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b="1" dirty="0">
                <a:ln w="0"/>
                <a:solidFill>
                  <a:prstClr val="black"/>
                </a:solidFill>
                <a:latin typeface="Arial" panose="020B0604020202020204" pitchFamily="34" charset="0"/>
                <a:cs typeface="Arial" panose="020B0604020202020204" pitchFamily="34" charset="0"/>
              </a:rPr>
              <a:t>¿DÓNDE SITUARÍAS EL PUNTO DE PRESIÓN EN LA MANIOBRA DE HEIMLICH? </a:t>
            </a:r>
          </a:p>
        </p:txBody>
      </p:sp>
      <p:sp>
        <p:nvSpPr>
          <p:cNvPr id="21" name="20 Rectángulo redondeado">
            <a:hlinkClick r:id="" action="ppaction://hlinkshowjump?jump=previousslide">
              <a:snd r:embed="rId2" name="explode.wav"/>
            </a:hlinkClick>
          </p:cNvPr>
          <p:cNvSpPr/>
          <p:nvPr/>
        </p:nvSpPr>
        <p:spPr>
          <a:xfrm>
            <a:off x="539750" y="2262188"/>
            <a:ext cx="7993063" cy="935037"/>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Sobre el esternón.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2" name="21 Rectángulo redondeado">
            <a:hlinkClick r:id="" action="ppaction://hlinkshowjump?jump=nextslide">
              <a:snd r:embed="rId3" name="applause.wav"/>
            </a:hlinkClick>
          </p:cNvPr>
          <p:cNvSpPr/>
          <p:nvPr/>
        </p:nvSpPr>
        <p:spPr>
          <a:xfrm>
            <a:off x="539750" y="4660900"/>
            <a:ext cx="7993063" cy="792163"/>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dirty="0">
                <a:solidFill>
                  <a:prstClr val="black"/>
                </a:solidFill>
                <a:latin typeface="Arial" panose="020B0604020202020204" pitchFamily="34" charset="0"/>
                <a:cs typeface="Arial" panose="020B0604020202020204" pitchFamily="34" charset="0"/>
              </a:rPr>
              <a:t>Entre el ombligo y el apéndice xifoides. </a:t>
            </a:r>
          </a:p>
        </p:txBody>
      </p:sp>
      <p:sp>
        <p:nvSpPr>
          <p:cNvPr id="23" name="22 Rectángulo redondeado">
            <a:hlinkClick r:id="" action="ppaction://hlinkshowjump?jump=previousslide">
              <a:snd r:embed="rId2" name="explode.wav"/>
            </a:hlinkClick>
          </p:cNvPr>
          <p:cNvSpPr/>
          <p:nvPr/>
        </p:nvSpPr>
        <p:spPr>
          <a:xfrm>
            <a:off x="539750" y="3535363"/>
            <a:ext cx="7993063" cy="82867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dirty="0">
                <a:solidFill>
                  <a:prstClr val="black"/>
                </a:solidFill>
                <a:latin typeface="Arial" panose="020B0604020202020204" pitchFamily="34" charset="0"/>
                <a:cs typeface="Arial" panose="020B0604020202020204" pitchFamily="34" charset="0"/>
              </a:rPr>
              <a:t>En el medio de los omóplatos. </a:t>
            </a:r>
          </a:p>
        </p:txBody>
      </p:sp>
      <p:sp>
        <p:nvSpPr>
          <p:cNvPr id="24" name="23 Rectángulo redondeado">
            <a:hlinkClick r:id="" action="ppaction://hlinkshowjump?jump=previousslide">
              <a:snd r:embed="rId2" name="explode.wav"/>
            </a:hlinkClick>
          </p:cNvPr>
          <p:cNvSpPr/>
          <p:nvPr/>
        </p:nvSpPr>
        <p:spPr>
          <a:xfrm>
            <a:off x="541338" y="5661025"/>
            <a:ext cx="7991475" cy="935038"/>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dirty="0">
                <a:solidFill>
                  <a:prstClr val="black"/>
                </a:solidFill>
                <a:latin typeface="Arial" panose="020B0604020202020204" pitchFamily="34" charset="0"/>
                <a:cs typeface="Arial" panose="020B0604020202020204" pitchFamily="34" charset="0"/>
              </a:rPr>
              <a:t>En la laringe. </a:t>
            </a:r>
          </a:p>
        </p:txBody>
      </p:sp>
    </p:spTree>
  </p:cSld>
  <p:clrMapOvr>
    <a:masterClrMapping/>
  </p:clrMapOvr>
  <p:transition>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79712" y="836712"/>
            <a:ext cx="5182148" cy="5039639"/>
          </a:xfrm>
          <a:prstGeom prst="rect">
            <a:avLst/>
          </a:prstGeom>
        </p:spPr>
      </p:pic>
    </p:spTree>
  </p:cSld>
  <p:clrMapOvr>
    <a:masterClrMapping/>
  </p:clrMapOvr>
  <p:transition>
    <p:random/>
  </p:transition>
</p:sld>
</file>

<file path=ppt/theme/theme1.xml><?xml version="1.0" encoding="utf-8"?>
<a:theme xmlns:a="http://schemas.openxmlformats.org/drawingml/2006/main" name="Office Theme">
  <a:themeElements>
    <a:clrScheme name="Tema d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ema de 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343</TotalTime>
  <Words>567</Words>
  <Application>Microsoft Office PowerPoint</Application>
  <PresentationFormat>Presentación en pantalla (4:3)</PresentationFormat>
  <Paragraphs>56</Paragraphs>
  <Slides>13</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13</vt:i4>
      </vt:variant>
    </vt:vector>
  </HeadingPairs>
  <TitlesOfParts>
    <vt:vector size="17" baseType="lpstr">
      <vt:lpstr>Arial</vt:lpstr>
      <vt:lpstr>Calibri Light</vt:lpstr>
      <vt:lpstr>Calibri</vt:lpstr>
      <vt:lpstr>Office Theme</vt:lpstr>
      <vt:lpstr>Presentación de PowerPoint</vt:lpstr>
      <vt:lpstr>-SI NO ACIERTAS VUELVES A LA PREGUNTA     ANTERIOR -SI APARECE UNA IMAGEN CLIKA AL RATON                              SUERTE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The houze!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Windows</dc:creator>
  <cp:lastModifiedBy>Cuenta Microsoft</cp:lastModifiedBy>
  <cp:revision>46</cp:revision>
  <dcterms:created xsi:type="dcterms:W3CDTF">2014-09-11T18:25:39Z</dcterms:created>
  <dcterms:modified xsi:type="dcterms:W3CDTF">2021-06-08T02:08:53Z</dcterms:modified>
</cp:coreProperties>
</file>