
<file path=[Content_Types].xml><?xml version="1.0" encoding="utf-8"?>
<Types xmlns="http://schemas.openxmlformats.org/package/2006/content-types"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</p:sldMasterIdLst>
  <p:notesMasterIdLst>
    <p:notesMasterId r:id="rId16"/>
  </p:notesMasterIdLst>
  <p:sldIdLst>
    <p:sldId id="299" r:id="rId3"/>
    <p:sldId id="300" r:id="rId4"/>
    <p:sldId id="308" r:id="rId5"/>
    <p:sldId id="302" r:id="rId6"/>
    <p:sldId id="304" r:id="rId7"/>
    <p:sldId id="307" r:id="rId8"/>
    <p:sldId id="305" r:id="rId9"/>
    <p:sldId id="306" r:id="rId10"/>
    <p:sldId id="310" r:id="rId11"/>
    <p:sldId id="309" r:id="rId12"/>
    <p:sldId id="303" r:id="rId13"/>
    <p:sldId id="301" r:id="rId14"/>
    <p:sldId id="311" r:id="rId15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E47C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779" autoAdjust="0"/>
    <p:restoredTop sz="94660"/>
  </p:normalViewPr>
  <p:slideViewPr>
    <p:cSldViewPr>
      <p:cViewPr varScale="1">
        <p:scale>
          <a:sx n="70" d="100"/>
          <a:sy n="70" d="100"/>
        </p:scale>
        <p:origin x="52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076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76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B196B886-7F5D-42DF-9EF6-942425B46261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8089762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3EA781-9617-4B60-9210-09D1E6C7AD21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99478979"/>
      </p:ext>
    </p:extLst>
  </p:cSld>
  <p:clrMapOvr>
    <a:masterClrMapping/>
  </p:clrMapOvr>
  <p:transition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81414D-AEC5-49A9-937E-7778D9369103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604628886"/>
      </p:ext>
    </p:extLst>
  </p:cSld>
  <p:clrMapOvr>
    <a:masterClrMapping/>
  </p:clrMapOvr>
  <p:transition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BD33CD-1BEC-411C-9AAB-693C62F4260E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612199530"/>
      </p:ext>
    </p:extLst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6D4C53-277F-4466-B9F7-5B98D97C6DDE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264343584"/>
      </p:ext>
    </p:extLst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561F0E-CF09-4788-B9A3-A4B45277B219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725637585"/>
      </p:ext>
    </p:extLst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FD1988-6A2F-4AFB-AE86-364936A72D35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096456564"/>
      </p:ext>
    </p:extLst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4AAD5-2AC5-431E-BF80-8B377B056DF6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420640001"/>
      </p:ext>
    </p:extLst>
  </p:cSld>
  <p:clrMapOvr>
    <a:masterClrMapping/>
  </p:clrMapOvr>
  <p:transition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0EE86C-10FA-45C3-9395-CCFC1B968F25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132120279"/>
      </p:ext>
    </p:extLst>
  </p:cSld>
  <p:clrMapOvr>
    <a:masterClrMapping/>
  </p:clrMapOvr>
  <p:transition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B9E76E-E7C1-403A-975A-64E78EFE40E3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84860163"/>
      </p:ext>
    </p:extLst>
  </p:cSld>
  <p:clrMapOvr>
    <a:masterClrMapping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EF7DE2-440A-4024-A9E6-90C63CF5D2BB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290073806"/>
      </p:ext>
    </p:extLst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46FD19-3A2E-4724-B2AE-B36B8F87F433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190971024"/>
      </p:ext>
    </p:extLst>
  </p:cSld>
  <p:clrMapOvr>
    <a:masterClrMapping/>
  </p:clrMapOvr>
  <p:transition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dgm">
  <p:cSld name="Título y diagrama u organig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SmartArt 2"/>
          <p:cNvSpPr>
            <a:spLocks noGrp="1"/>
          </p:cNvSpPr>
          <p:nvPr>
            <p:ph type="dgm" idx="1"/>
          </p:nvPr>
        </p:nvSpPr>
        <p:spPr>
          <a:xfrm>
            <a:off x="457200" y="1600202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s-ES" noProof="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E0354F-2583-4FCC-86C2-F3A219935632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611854820"/>
      </p:ext>
    </p:extLst>
  </p:cSld>
  <p:clrMapOvr>
    <a:masterClrMapping/>
  </p:clrMapOvr>
  <p:transition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6487C7-ACEE-473C-AF1F-1C1EDC5D5773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210478106"/>
      </p:ext>
    </p:extLst>
  </p:cSld>
  <p:clrMapOvr>
    <a:masterClrMapping/>
  </p:clrMapOvr>
  <p:transition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21F65A-98E8-43B6-AAAF-0CD21EFADBDB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953388846"/>
      </p:ext>
    </p:extLst>
  </p:cSld>
  <p:clrMapOvr>
    <a:masterClrMapping/>
  </p:clrMapOvr>
  <p:transition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D8A581-86AE-4314-A338-C20F6DA562C4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951438085"/>
      </p:ext>
    </p:extLst>
  </p:cSld>
  <p:clrMapOvr>
    <a:masterClrMapping/>
  </p:clrMapOvr>
  <p:transition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47DC42-FE53-450D-A94D-827AEFB9B930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520595759"/>
      </p:ext>
    </p:extLst>
  </p:cSld>
  <p:clrMapOvr>
    <a:masterClrMapping/>
  </p:clrMapOvr>
  <p:transition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26E2DE-746F-42EB-90B9-C2D20E4D8C7F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679011169"/>
      </p:ext>
    </p:extLst>
  </p:cSld>
  <p:clrMapOvr>
    <a:masterClrMapping/>
  </p:clrMapOvr>
  <p:transition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7803BB-3E8C-459E-9026-942742886B9F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49276218"/>
      </p:ext>
    </p:extLst>
  </p:cSld>
  <p:clrMapOvr>
    <a:masterClrMapping/>
  </p:clrMapOvr>
  <p:transition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D15A95-C379-48AE-B544-21F0AADCF682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948410381"/>
      </p:ext>
    </p:extLst>
  </p:cSld>
  <p:clrMapOvr>
    <a:masterClrMapping/>
  </p:clrMapOvr>
  <p:transition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76D894-A055-42A7-966E-14D98DA377C6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415371349"/>
      </p:ext>
    </p:extLst>
  </p:cSld>
  <p:clrMapOvr>
    <a:masterClrMapping/>
  </p:clrMapOvr>
  <p:transition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D59B01-27DC-438F-8F96-7F3E34766EE7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071592806"/>
      </p:ext>
    </p:extLst>
  </p:cSld>
  <p:clrMapOvr>
    <a:masterClrMapping/>
  </p:clrMapOvr>
  <p:transition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042D10-0AA3-468D-8F01-1EC1D261319C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514763249"/>
      </p:ext>
    </p:extLst>
  </p:cSld>
  <p:clrMapOvr>
    <a:masterClrMapping/>
  </p:clrMapOvr>
  <p:transition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568CE5-0449-44D0-9060-A7D25FA28A43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92767815"/>
      </p:ext>
    </p:extLst>
  </p:cSld>
  <p:clrMapOvr>
    <a:masterClrMapping/>
  </p:clrMapOvr>
  <p:transition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dgm">
  <p:cSld name="Título y diagrama u organig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SmartArt 2"/>
          <p:cNvSpPr>
            <a:spLocks noGrp="1"/>
          </p:cNvSpPr>
          <p:nvPr>
            <p:ph type="dgm" idx="1"/>
          </p:nvPr>
        </p:nvSpPr>
        <p:spPr>
          <a:xfrm>
            <a:off x="457200" y="1600202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s-ES" noProof="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4F9833-5D5B-49E7-8DA5-7F284256975F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130501250"/>
      </p:ext>
    </p:extLst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E47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n-US" altLang="es-E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n-US" altLang="es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61539052-096D-44F0-892C-61233AE5E30D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E47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n-US" altLang="es-ES" smtClean="0"/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n-US" altLang="es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B82D848E-263C-4176-9BF0-D1EB87DB2470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7" r:id="rId12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gif"/><Relationship Id="rId4" Type="http://schemas.openxmlformats.org/officeDocument/2006/relationships/audio" Target="../media/audio2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1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1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redondeado 1">
            <a:hlinkClick r:id="rId2" action="ppaction://hlinksldjump">
              <a:snd r:embed="rId3" name="coin.wav"/>
            </a:hlinkClick>
          </p:cNvPr>
          <p:cNvSpPr/>
          <p:nvPr/>
        </p:nvSpPr>
        <p:spPr>
          <a:xfrm>
            <a:off x="1403350" y="4365625"/>
            <a:ext cx="2665413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COMENZAR JUEGO</a:t>
            </a:r>
          </a:p>
        </p:txBody>
      </p:sp>
      <p:sp>
        <p:nvSpPr>
          <p:cNvPr id="5" name="Rectángulo redondeado 4">
            <a:hlinkClick r:id="" action="ppaction://hlinkshowjump?jump=nextslide">
              <a:snd r:embed="rId4" name="type.wav"/>
            </a:hlinkClick>
          </p:cNvPr>
          <p:cNvSpPr/>
          <p:nvPr/>
        </p:nvSpPr>
        <p:spPr>
          <a:xfrm>
            <a:off x="4643438" y="4365625"/>
            <a:ext cx="2665412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INSTRUCCIONES</a:t>
            </a:r>
          </a:p>
        </p:txBody>
      </p:sp>
      <p:sp>
        <p:nvSpPr>
          <p:cNvPr id="6" name="Rectángulo redondeado 5">
            <a:hlinkClick r:id="" action="ppaction://hlinkshowjump?jump=endshow"/>
          </p:cNvPr>
          <p:cNvSpPr/>
          <p:nvPr/>
        </p:nvSpPr>
        <p:spPr>
          <a:xfrm>
            <a:off x="3240088" y="5661025"/>
            <a:ext cx="2663825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SALIR DEL JUEGO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350" y="209067"/>
            <a:ext cx="5905500" cy="3897629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5943600"/>
          </a:xfrm>
          <a:solidFill>
            <a:schemeClr val="accent4">
              <a:lumMod val="40000"/>
              <a:lumOff val="60000"/>
            </a:schemeClr>
          </a:solidFill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 NO ACIERTAS VUELVES A LA PREGUNTA </a:t>
            </a:r>
            <a: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b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ANTERIOR</a:t>
            </a: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-SI APARECE UNA IMAGEN CLIKA AL RATON</a:t>
            </a:r>
            <a:b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    </a:t>
            </a:r>
            <a:r>
              <a:rPr lang="es-E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SUERTE</a:t>
            </a:r>
            <a:endParaRPr lang="es-E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Flecha derecha 4"/>
          <p:cNvSpPr/>
          <p:nvPr/>
        </p:nvSpPr>
        <p:spPr>
          <a:xfrm>
            <a:off x="6011863" y="5229225"/>
            <a:ext cx="2305050" cy="75565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solidFill>
                  <a:prstClr val="black"/>
                </a:solidFill>
              </a:rPr>
              <a:t>COMENZAR</a:t>
            </a:r>
          </a:p>
        </p:txBody>
      </p:sp>
      <p:sp>
        <p:nvSpPr>
          <p:cNvPr id="8" name="Flecha izquierda 7">
            <a:hlinkClick r:id="" action="ppaction://hlinkshowjump?jump=firstslide"/>
          </p:cNvPr>
          <p:cNvSpPr/>
          <p:nvPr/>
        </p:nvSpPr>
        <p:spPr>
          <a:xfrm>
            <a:off x="1331913" y="5192713"/>
            <a:ext cx="2303462" cy="792162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solidFill>
                  <a:prstClr val="black"/>
                </a:solidFill>
              </a:rPr>
              <a:t>SALIR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620713"/>
            <a:ext cx="7993063" cy="11509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SEGÚN PIAGET EL ESTADIO DE LAS OPERACIONES CONCRETAS EN EL NIÑO COMPRENDE: 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384425"/>
            <a:ext cx="7993063" cy="90011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11 a 16 años.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3511550"/>
            <a:ext cx="7993063" cy="82708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7 a 11 años.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4565650"/>
            <a:ext cx="7993063" cy="881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0 a 2 años.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672138"/>
            <a:ext cx="7991475" cy="92551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2 a 7 años.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396875"/>
            <a:ext cx="7993063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ENTRE EL PRIMER Y EL TERCER AÑO DE VIDA ES NORMAL QUE LOS NIÑOS ATRAVIESEN UNA ETAPA DENOMINADA: 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54038" y="2384425"/>
            <a:ext cx="7993062" cy="6477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Fase del juego sensoriomotor.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54038" y="3551238"/>
            <a:ext cx="7993062" cy="6381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Fase de oposición.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58800" y="4706938"/>
            <a:ext cx="7993063" cy="593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Angustia de Spitz.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805488"/>
            <a:ext cx="7991475" cy="6477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Fase de la motricidad fina.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12763" y="333375"/>
            <a:ext cx="7993062" cy="17780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SEGÚN EL PROTOCOLO ANTE EL MALTRATO DEL OSAKIDETZA ¿QUE PLAZO MARCA SI LAS AGRESIONES SEXUALES SON RECIENTES O NO RECIENTES? 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14350" y="2708275"/>
            <a:ext cx="7993063" cy="78581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96 horas.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14350" y="3789363"/>
            <a:ext cx="7993063" cy="7651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48 horas.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19113" y="4949825"/>
            <a:ext cx="7993062" cy="6397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24 </a:t>
            </a: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horas.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14350" y="5975350"/>
            <a:ext cx="7991475" cy="68421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72 horas.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260350"/>
            <a:ext cx="7993063" cy="14398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SEGÚN LA EMBRIOLOGÍA ACTUAL LA ACTIVIDAD CEREBRAL ELÉCTRICA APARECE EN EL EMBRIÓN HUMANO APROXIMADAMENTE: 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132013"/>
            <a:ext cx="7993063" cy="9366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la 20ª semana.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284538"/>
            <a:ext cx="7993063" cy="100965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la 14ª semana.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4508500"/>
            <a:ext cx="7993063" cy="93821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la 12ª semana.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5661025"/>
            <a:ext cx="7991475" cy="896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la 8ª semana.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260350"/>
            <a:ext cx="7993063" cy="14398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LEY GENERAL DE SANIDAD QUE DESARROLLA EL DERECHO A LA PROTECCIÓN DE LA SALUD ESTABLECIDO EN LA CONSTITUCIÓN ESPAÑOLA ES: 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205038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ley 14/1988.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357563"/>
            <a:ext cx="7993063" cy="79216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ley 14/1984.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4581525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ley 14/1986.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732463"/>
            <a:ext cx="7991475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ley 14/1982.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25463" y="333375"/>
            <a:ext cx="7993062" cy="16557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ÍNDICE DE MORTALIDAD INFANTIL SE CALCULA TOMANDO LOS DATOS DE UN AÑO Y: 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nextslide">
              <a:snd r:embed="rId2" name="applause.wav"/>
            </a:hlinkClick>
          </p:cNvPr>
          <p:cNvSpPr/>
          <p:nvPr/>
        </p:nvSpPr>
        <p:spPr>
          <a:xfrm>
            <a:off x="539750" y="2420938"/>
            <a:ext cx="7993063" cy="77628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Dividiendo los fallecidos menores de un año entre los nacidos vivos.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3500438"/>
            <a:ext cx="7993063" cy="77628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Dividiendo los nacidos vivos entre los fallecidos menores de un año.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4581525"/>
            <a:ext cx="7993063" cy="7921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Dividiendo los fallecidos totales entre los fallecidos menores de un año.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41338" y="5661025"/>
            <a:ext cx="7991475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Dividiendo los fallecidos menores de un año entre los fallecidos totales.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188640"/>
            <a:ext cx="7993063" cy="115212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SEGÚN LA LEY 8/1997, DE 26 DE JUNIO, DE ORDENACIÓN SANITARIA DE EUSKADI: 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572" y="1515294"/>
            <a:ext cx="7993063" cy="136750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sistema sanitario de Euskadi garantizará las prestaciones sanitarias individuales conforme a la ordenación básica del Departamento de Salud del Gobierno Vasco. </a:t>
            </a:r>
            <a:endParaRPr lang="es-ES" altLang="es-ES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3033416"/>
            <a:ext cx="7993062" cy="10445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sistema sanitario de Euskadi garantizará las prestaciones sanitarias individuales conforme a la ordenación básica del sistema nacional de salud. </a:t>
            </a:r>
            <a:endParaRPr lang="es-ES" altLang="es-ES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4236739"/>
            <a:ext cx="7993062" cy="10795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sistema sanitario de Euskadi garantizará las prestaciones sanitarias para todas las personas residentes, pero no para los transeúntes. </a:t>
            </a:r>
            <a:endParaRPr lang="es-ES" altLang="es-ES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474986"/>
            <a:ext cx="7991475" cy="119437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0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sistema sanitario de Euskadi no permite la reclamación del importe de los servicios prestados en aquellos sujetos que accedan con la consideración de pacientes privados. </a:t>
            </a:r>
            <a:endParaRPr lang="es-ES" altLang="es-ES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188640"/>
            <a:ext cx="7993063" cy="167667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DECRETO 255/1997. ESTATUTOS SOCIALES DE OSAKIDETZA. EL OBJETO O FINALIDAD DEL ENTE PÚBLICO OSAKIDETZA-SERVICIO VASCO DE SALUD ES: 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152650"/>
            <a:ext cx="7993063" cy="9366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0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Proporcionar a los usuarios las condiciones necesarias para el ejercicio de sus derechos y deberes de carácter instrumental. </a:t>
            </a:r>
            <a:endParaRPr lang="es-ES" altLang="es-ES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348038"/>
            <a:ext cx="7993063" cy="9350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0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desarrollo de sus recursos sanitarios a través de programas propios o en colaboración con otras instituciones. </a:t>
            </a:r>
            <a:endParaRPr lang="es-ES" altLang="es-ES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4437063"/>
            <a:ext cx="7993063" cy="86518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0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provisión de servicios sanitarios a través de las organizaciones públicas de servicios sanitarios que dependan del mismo. </a:t>
            </a:r>
            <a:endParaRPr lang="es-ES" altLang="es-ES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589588"/>
            <a:ext cx="7991475" cy="8334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0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promoción de la docencia en ciencias de la salud, así como las actividades de investigación, estudio y divulgación relacionados con las mismas. </a:t>
            </a:r>
            <a:endParaRPr lang="es-ES" altLang="es-ES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22288" y="404813"/>
            <a:ext cx="7993062" cy="136048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0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DECRETO 175/1989, DE 18 DE JULIO.CARTA DE DERECHOS Y OBLIGACIONES DE LOS PACIENTES Y USUARIOS DE OSAKIDETZA. LOS PACIENTES USUARIOS DEL SERVICIO VASCO DE SALUD-OSAKIDETZA TIENEN DERECHO: </a:t>
            </a:r>
            <a:endParaRPr lang="es-ES" sz="20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nextslide">
              <a:snd r:embed="rId2" name="applause.wav"/>
            </a:hlinkClick>
          </p:cNvPr>
          <p:cNvSpPr/>
          <p:nvPr/>
        </p:nvSpPr>
        <p:spPr>
          <a:xfrm>
            <a:off x="520700" y="2061021"/>
            <a:ext cx="7993063" cy="7842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no someterse a procedimientos diagnósticos o terapéuticos de efectividad no comprobada.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3024560"/>
            <a:ext cx="7993063" cy="1080716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que su Historia Clínica no pueda ser utilizada, en ninguna circunstancia, para la investigación sanitaria anónima.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4356769"/>
            <a:ext cx="7993063" cy="98115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no firmar el documento de alta voluntaria en los casos de no aceptación del tratamiento.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22288" y="5517232"/>
            <a:ext cx="7991475" cy="1106486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utilizar los servicios de urgencia en cualquier caso o circunstancia en la que fuera preciso mantener su propia integridad física.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411163"/>
            <a:ext cx="7993063" cy="15827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0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LEY 7/2002, DE 12 DE DICIEMBRE, DE LAS VOLUNTADES ANTICIPADAS EN EL ÁMBITO DE LA SANIDAD. PODRÁN SER REPRESENTANTES VÁLIDOS PARA SER LOS INTERLOCUTORES DEL MÉDICO O DEL EQUIPO SANITARIO: </a:t>
            </a:r>
            <a:endParaRPr lang="es-ES" sz="20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425700"/>
            <a:ext cx="7993063" cy="7143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personal de las instituciones que financien la atención primaria de la persona </a:t>
            </a:r>
            <a:r>
              <a:rPr lang="es-ES" altLang="es-E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otorgante.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3571875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Cualquier persona mayor de edad y que no haya sido incapacitada legalmente para ello.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4565650"/>
            <a:ext cx="7993063" cy="6477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Cualquier persona que sea mayor de edad.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589588"/>
            <a:ext cx="7991475" cy="7191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funcionario o empleado público encargado del Registro Vasco de Voluntades Anticipadas.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548680"/>
            <a:ext cx="5542188" cy="5389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6469294"/>
      </p:ext>
    </p:extLst>
  </p:cSld>
  <p:clrMapOvr>
    <a:masterClrMapping/>
  </p:clrMapOvr>
  <p:transition>
    <p:random/>
  </p:transition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1_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352</TotalTime>
  <Words>659</Words>
  <Application>Microsoft Office PowerPoint</Application>
  <PresentationFormat>Presentación en pantalla (4:3)</PresentationFormat>
  <Paragraphs>56</Paragraphs>
  <Slides>13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8" baseType="lpstr">
      <vt:lpstr>Arial</vt:lpstr>
      <vt:lpstr>Calibri Light</vt:lpstr>
      <vt:lpstr>Calibri</vt:lpstr>
      <vt:lpstr>Office Theme</vt:lpstr>
      <vt:lpstr>1_Office Theme</vt:lpstr>
      <vt:lpstr>Presentación de PowerPoint</vt:lpstr>
      <vt:lpstr>-SI NO ACIERTAS VUELVES A LA PREGUNTA     ANTERIOR -SI APARECE UNA IMAGEN CLIKA AL RATON                              SUERTE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The houze!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Windows</dc:creator>
  <cp:lastModifiedBy>Cuenta Microsoft</cp:lastModifiedBy>
  <cp:revision>46</cp:revision>
  <dcterms:created xsi:type="dcterms:W3CDTF">2014-09-11T18:25:39Z</dcterms:created>
  <dcterms:modified xsi:type="dcterms:W3CDTF">2021-06-13T06:54:30Z</dcterms:modified>
</cp:coreProperties>
</file>