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E5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5D6F9B2-885D-4F55-A956-2540015B346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620360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DB35B-9C56-4AC8-9071-477A54E061A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18494609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314A6-AD20-43A8-A19C-321041F0E29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45314443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ECD01-0103-44AF-B731-7E9FBF00A6F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3360480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113A7-A6D6-4CAD-9946-14D499DCB0D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55307422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05658-9DF4-440F-8877-BD557797ED2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09046208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EC998-8E3F-46C0-B2D1-10D45B367DD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90515005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5612A-DDEC-4C31-9E92-FB419C5576C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73671362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48A84-1EED-4DA1-98E2-18DC7143CB4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27254690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E92AC-A8ED-47A0-89B3-60D54DD1595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86089162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133BC-3850-43AA-A69F-8C4C0631BD4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27642049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00224-17F6-4971-8007-82722A971AA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8692323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95E52-3E59-44F5-8322-958319A780D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73777561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98DE381-1A9B-42EE-8530-2A943ACFF76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B4E5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6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60350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ángulo 1"/>
          <p:cNvSpPr>
            <a:spLocks noChangeArrowheads="1"/>
          </p:cNvSpPr>
          <p:nvPr/>
        </p:nvSpPr>
        <p:spPr bwMode="auto">
          <a:xfrm>
            <a:off x="179388" y="2049463"/>
            <a:ext cx="8713787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 b="1">
                <a:latin typeface="Arial" panose="020B0604020202020204" pitchFamily="34" charset="0"/>
                <a:cs typeface="Calibri" panose="020F0502020204030204" pitchFamily="34" charset="0"/>
              </a:rPr>
              <a:t>71. Atendiendo a la señalización de las instalaciones (CTE DB HS 4), ¿con qué colores se deben señalar las tuberías de agua potable?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a) Rojo o naranja.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b) Amarillo o marrón.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c) Verde oscuro o azul.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d) Gris o negro.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573463"/>
            <a:ext cx="82819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ángulo 1"/>
          <p:cNvSpPr>
            <a:spLocks noChangeArrowheads="1"/>
          </p:cNvSpPr>
          <p:nvPr/>
        </p:nvSpPr>
        <p:spPr bwMode="auto">
          <a:xfrm>
            <a:off x="107950" y="1455738"/>
            <a:ext cx="8785225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 b="1">
                <a:latin typeface="Arial" panose="020B0604020202020204" pitchFamily="34" charset="0"/>
                <a:cs typeface="Calibri" panose="020F0502020204030204" pitchFamily="34" charset="0"/>
              </a:rPr>
              <a:t>72. Según el procedimiento de protección contra esfuerzos mecánicos (CTE DB HS 4), en instalaciones vistas, ¿cuánto debe sobresalir el pasatubos por el lado en que pudieran producirse golpes ocasionales?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a) Al menos 3 centímetros.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b) Exactamente 10 centímetros.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c) No debe sobresalir, debe quedar enrasado con el paramento.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d) Al menos 1 centímetro por cada metro de altura de la tubería.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63" y="635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950" y="2709863"/>
            <a:ext cx="8281988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ángulo 1"/>
          <p:cNvSpPr>
            <a:spLocks noChangeArrowheads="1"/>
          </p:cNvSpPr>
          <p:nvPr/>
        </p:nvSpPr>
        <p:spPr bwMode="auto">
          <a:xfrm>
            <a:off x="250825" y="566738"/>
            <a:ext cx="8642350" cy="305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 b="1">
                <a:latin typeface="Arial" panose="020B0604020202020204" pitchFamily="34" charset="0"/>
                <a:cs typeface="Calibri" panose="020F0502020204030204" pitchFamily="34" charset="0"/>
              </a:rPr>
              <a:t>73. Según el CTE DB HS 4, sobre protección frente a la incompatibilidad entre materiales, ¿cuál es la norma general para evitar la corrosión galvánica?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a) Instalar siempre el metal con mayor potencial electroquímico primero.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b) Instalar primero el metal con menor valor de potencial electroquímico según el sentido de circulación.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c) Utilizar exclusivamente tuberías de cobre en toda la instalación.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d) La normativa vigente no permite mezclar metales de distinta naturaleza bajo ninguna circunstancia técnica, obligando al uso de un único material homogéneo en todos los tramos, accesorios y valvulería de la instalación.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1773238"/>
            <a:ext cx="8281988" cy="574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ángulo 1"/>
          <p:cNvSpPr>
            <a:spLocks noChangeArrowheads="1"/>
          </p:cNvSpPr>
          <p:nvPr/>
        </p:nvSpPr>
        <p:spPr bwMode="auto">
          <a:xfrm>
            <a:off x="179388" y="1752600"/>
            <a:ext cx="8785225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 b="1">
                <a:latin typeface="Arial" panose="020B0604020202020204" pitchFamily="34" charset="0"/>
                <a:cs typeface="Calibri" panose="020F0502020204030204" pitchFamily="34" charset="0"/>
              </a:rPr>
              <a:t>74. Según el CTE DB HS 4, si una instalación de agua de consumo humano permanece fuera de servicio un tiempo determinado, debe cerrarse la conexión y proceder a su vaciado. Este tiempo es de: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a) Más de 2 semanas.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b) Más de 1 año.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c) Más de 6 meses.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d) Más de 3 meses.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573463"/>
            <a:ext cx="82819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ángulo 1"/>
          <p:cNvSpPr>
            <a:spLocks noChangeArrowheads="1"/>
          </p:cNvSpPr>
          <p:nvPr/>
        </p:nvSpPr>
        <p:spPr bwMode="auto">
          <a:xfrm>
            <a:off x="179388" y="863600"/>
            <a:ext cx="8713787" cy="305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 b="1">
                <a:latin typeface="Arial" panose="020B0604020202020204" pitchFamily="34" charset="0"/>
                <a:cs typeface="Calibri" panose="020F0502020204030204" pitchFamily="34" charset="0"/>
              </a:rPr>
              <a:t>75. Al realizar la nueva puesta en servicio de una instalación que ha sido vaciada (CTE DB HS 4), para el llenado de la instalación se debe: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a) Abrir todas las llaves de toma simultáneamente al máximo.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b) Empezar por la llave de toma más baja del edificio.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c) Abrir las llaves de toma empezando por la más alejada o la situada más alta, tras abrir un poco la llave de cierre principal.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d) Realizar el llenado inicial de la red exclusivamente con agua caliente sanitaria (ACS) a una temperatura superior a 70 °C para asegurar una desinfección térmica completa de las tuberías antes de su uso.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349500"/>
            <a:ext cx="8281988" cy="574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ángulo 1"/>
          <p:cNvSpPr>
            <a:spLocks noChangeArrowheads="1"/>
          </p:cNvSpPr>
          <p:nvPr/>
        </p:nvSpPr>
        <p:spPr bwMode="auto">
          <a:xfrm>
            <a:off x="250825" y="1455738"/>
            <a:ext cx="8642350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 b="1">
                <a:latin typeface="Arial" panose="020B0604020202020204" pitchFamily="34" charset="0"/>
                <a:cs typeface="Calibri" panose="020F0502020204030204" pitchFamily="34" charset="0"/>
              </a:rPr>
              <a:t>76. Según el CTE DB HS 4, el diseño de la instalación de suministro de agua puede responder a dos esquemas generales. ¿Cuáles son?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a) Red con grupo de presión y red de alimentación directa.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b) Red con contador general único o red con contadores aislados.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c) Red con depósito de reserva y red de distribución en anillo.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d) Red con tratamiento de agua previo o red con distribución directa.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2698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663825"/>
            <a:ext cx="8281988" cy="287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ángulo 1"/>
          <p:cNvSpPr>
            <a:spLocks noChangeArrowheads="1"/>
          </p:cNvSpPr>
          <p:nvPr/>
        </p:nvSpPr>
        <p:spPr bwMode="auto">
          <a:xfrm>
            <a:off x="250825" y="863600"/>
            <a:ext cx="864235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 b="1">
                <a:latin typeface="Arial" panose="020B0604020202020204" pitchFamily="34" charset="0"/>
                <a:cs typeface="Calibri" panose="020F0502020204030204" pitchFamily="34" charset="0"/>
              </a:rPr>
              <a:t>77. De acuerdo con el CTE DB HS 4, la llave de corte general de la instalación debe cumplir con la siguiente condición de ubicación: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a) Estará situada dentro de la propiedad, en una zona de uso común, accesible para su manipulación y debidamente señalada.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b) Debe situarse siempre en el exterior del edificio, bajo una arqueta en la acera pública.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c) Se instalará obligatoriamente en el local del grupo de presión, tras la válvula de retención.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d) Debe estar alojada en el interior de una vivienda particular para garantizar que no sea manipulada por terceros.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79400" y="1773238"/>
            <a:ext cx="8281988" cy="5762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ángulo 1"/>
          <p:cNvSpPr>
            <a:spLocks noChangeArrowheads="1"/>
          </p:cNvSpPr>
          <p:nvPr/>
        </p:nvSpPr>
        <p:spPr bwMode="auto">
          <a:xfrm>
            <a:off x="250825" y="715963"/>
            <a:ext cx="8642350" cy="335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 b="1">
                <a:latin typeface="Arial" panose="020B0604020202020204" pitchFamily="34" charset="0"/>
                <a:cs typeface="Calibri" panose="020F0502020204030204" pitchFamily="34" charset="0"/>
              </a:rPr>
              <a:t>78. En el diseño del distribuidor principal (CTE DB HS 4), ¿en qué tipo de edificios se debe adoptar obligatoriamente la solución de distribución en anillo?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a) En edificios destinados a viviendas colectivas que superen las 10 plantas de altura, con el fin de equilibrar las presiones hidrostáticas entre los diferentes niveles de la instalación.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b) En centros comerciales con gran superficie de venta.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c) En edificios de uso sanitario donde se deba garantizar el suministro interior en caso de avería o reforma.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d) En instalaciones deportivas con piscinas climatizadas.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-14748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141662"/>
            <a:ext cx="8281988" cy="5753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ángulo 1"/>
          <p:cNvSpPr>
            <a:spLocks noChangeArrowheads="1"/>
          </p:cNvSpPr>
          <p:nvPr/>
        </p:nvSpPr>
        <p:spPr bwMode="auto">
          <a:xfrm>
            <a:off x="468313" y="915988"/>
            <a:ext cx="8496300" cy="424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 b="1">
                <a:latin typeface="Arial" panose="020B0604020202020204" pitchFamily="34" charset="0"/>
                <a:cs typeface="Calibri" panose="020F0502020204030204" pitchFamily="34" charset="0"/>
              </a:rPr>
              <a:t>79. Según el CTE DB HS 4, para la red de retorno de ACS, excepto en viviendas unifamiliares o instalaciones pequeñas, se debe disponer de: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a) Una válvula de seguridad por cada 10 metros de tubería para prevenir sobrepresiones críticas derivadas de la dilatación térmica del fluido en circuitos cerrados.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b) Un depósito de expansión de tipo abierto situado necesariamente en la cota más alta del edificio para absorber las variaciones de volumen del agua y permitir la evacuación natural de burbujas de aire.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c) Un sistema de desinfección térmica automática en la base de cada montante que garantice que la temperatura del agua no descienda nunca de los 60 °C para prevenir el crecimiento de bacterias.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d) Una bomba de recirculación doble, de montaje paralelo o “gemelas”, con funcionamiento alterno.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4510088"/>
            <a:ext cx="8281988" cy="647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ángulo 1"/>
          <p:cNvSpPr>
            <a:spLocks noChangeArrowheads="1"/>
          </p:cNvSpPr>
          <p:nvPr/>
        </p:nvSpPr>
        <p:spPr bwMode="auto">
          <a:xfrm>
            <a:off x="179388" y="1160463"/>
            <a:ext cx="8785225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 b="1">
                <a:latin typeface="Arial" panose="020B0604020202020204" pitchFamily="34" charset="0"/>
                <a:cs typeface="Calibri" panose="020F0502020204030204" pitchFamily="34" charset="0"/>
              </a:rPr>
              <a:t>80. En la protección contra retornos en depósitos cerrados (CTE DB HS 4), ¿a qué distancia por encima del nivel máximo del agua debe desembocar el tubo de alimentación?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a) 40 mm por encima del nivel máximo o del punto más alto de la boca del aliviadero.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b) 20 mm por encima de la generatriz superior del rebosadero.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c) 100 mm por encima del fondo del depósito para evitar turbulencias.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d) A la misma altura que la corona del sifón del sumidero del local.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349500"/>
            <a:ext cx="8281988" cy="574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E5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8" y="0"/>
            <a:ext cx="7032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322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 Light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50</cp:revision>
  <dcterms:created xsi:type="dcterms:W3CDTF">2014-09-11T18:25:39Z</dcterms:created>
  <dcterms:modified xsi:type="dcterms:W3CDTF">2026-07-21T05:29:39Z</dcterms:modified>
</cp:coreProperties>
</file>