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1B24"/>
    <a:srgbClr val="EC1B2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282CD35-A47F-444E-899A-E972B42F0CF9}" type="slidenum">
              <a:rPr lang="es-ES" altLang="es-ES"/>
              <a:pPr>
                <a:defRPr/>
              </a:pPr>
              <a:t>‹Nº›</a:t>
            </a:fld>
            <a:endParaRPr lang="es-ES" altLang="es-ES" dirty="0"/>
          </a:p>
        </p:txBody>
      </p:sp>
    </p:spTree>
    <p:extLst>
      <p:ext uri="{BB962C8B-B14F-4D97-AF65-F5344CB8AC3E}">
        <p14:creationId xmlns:p14="http://schemas.microsoft.com/office/powerpoint/2010/main" val="2194969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8AF24A4-4015-435C-A25C-158A8BB211C2}" type="slidenum">
              <a:rPr lang="es-ES" altLang="es-ES"/>
              <a:pPr>
                <a:defRPr/>
              </a:pPr>
              <a:t>‹Nº›</a:t>
            </a:fld>
            <a:endParaRPr lang="es-ES" altLang="es-ES" dirty="0"/>
          </a:p>
        </p:txBody>
      </p:sp>
    </p:spTree>
    <p:extLst>
      <p:ext uri="{BB962C8B-B14F-4D97-AF65-F5344CB8AC3E}">
        <p14:creationId xmlns:p14="http://schemas.microsoft.com/office/powerpoint/2010/main" val="2647769410"/>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E257892-049A-4830-BB88-1740DDD2D510}" type="slidenum">
              <a:rPr lang="es-ES" altLang="es-ES"/>
              <a:pPr>
                <a:defRPr/>
              </a:pPr>
              <a:t>‹Nº›</a:t>
            </a:fld>
            <a:endParaRPr lang="es-ES" altLang="es-ES" dirty="0"/>
          </a:p>
        </p:txBody>
      </p:sp>
    </p:spTree>
    <p:extLst>
      <p:ext uri="{BB962C8B-B14F-4D97-AF65-F5344CB8AC3E}">
        <p14:creationId xmlns:p14="http://schemas.microsoft.com/office/powerpoint/2010/main" val="1064146945"/>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26DFAB4-A164-43B7-8A4A-DBB20478A97B}" type="slidenum">
              <a:rPr lang="es-ES" altLang="es-ES"/>
              <a:pPr>
                <a:defRPr/>
              </a:pPr>
              <a:t>‹Nº›</a:t>
            </a:fld>
            <a:endParaRPr lang="es-ES" altLang="es-ES" dirty="0"/>
          </a:p>
        </p:txBody>
      </p:sp>
    </p:spTree>
    <p:extLst>
      <p:ext uri="{BB962C8B-B14F-4D97-AF65-F5344CB8AC3E}">
        <p14:creationId xmlns:p14="http://schemas.microsoft.com/office/powerpoint/2010/main" val="3506064653"/>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CE2A60B-C59B-4D51-809C-FD9535047512}" type="slidenum">
              <a:rPr lang="es-ES" altLang="es-ES"/>
              <a:pPr>
                <a:defRPr/>
              </a:pPr>
              <a:t>‹Nº›</a:t>
            </a:fld>
            <a:endParaRPr lang="es-ES" altLang="es-ES" dirty="0"/>
          </a:p>
        </p:txBody>
      </p:sp>
    </p:spTree>
    <p:extLst>
      <p:ext uri="{BB962C8B-B14F-4D97-AF65-F5344CB8AC3E}">
        <p14:creationId xmlns:p14="http://schemas.microsoft.com/office/powerpoint/2010/main" val="647907221"/>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CA2E1C3B-FACD-4F02-BE44-68154CDD8764}" type="slidenum">
              <a:rPr lang="es-ES" altLang="es-ES"/>
              <a:pPr>
                <a:defRPr/>
              </a:pPr>
              <a:t>‹Nº›</a:t>
            </a:fld>
            <a:endParaRPr lang="es-ES" altLang="es-ES" dirty="0"/>
          </a:p>
        </p:txBody>
      </p:sp>
    </p:spTree>
    <p:extLst>
      <p:ext uri="{BB962C8B-B14F-4D97-AF65-F5344CB8AC3E}">
        <p14:creationId xmlns:p14="http://schemas.microsoft.com/office/powerpoint/2010/main" val="2222783364"/>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8835FB3F-E02B-45B6-9FC0-7A67F928A5FB}" type="slidenum">
              <a:rPr lang="es-ES" altLang="es-ES"/>
              <a:pPr>
                <a:defRPr/>
              </a:pPr>
              <a:t>‹Nº›</a:t>
            </a:fld>
            <a:endParaRPr lang="es-ES" altLang="es-ES" dirty="0"/>
          </a:p>
        </p:txBody>
      </p:sp>
    </p:spTree>
    <p:extLst>
      <p:ext uri="{BB962C8B-B14F-4D97-AF65-F5344CB8AC3E}">
        <p14:creationId xmlns:p14="http://schemas.microsoft.com/office/powerpoint/2010/main" val="467709037"/>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363FC32A-0A76-45C9-80D3-3AC420CE20B4}" type="slidenum">
              <a:rPr lang="es-ES" altLang="es-ES"/>
              <a:pPr>
                <a:defRPr/>
              </a:pPr>
              <a:t>‹Nº›</a:t>
            </a:fld>
            <a:endParaRPr lang="es-ES" altLang="es-ES" dirty="0"/>
          </a:p>
        </p:txBody>
      </p:sp>
    </p:spTree>
    <p:extLst>
      <p:ext uri="{BB962C8B-B14F-4D97-AF65-F5344CB8AC3E}">
        <p14:creationId xmlns:p14="http://schemas.microsoft.com/office/powerpoint/2010/main" val="1901031768"/>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73256BDB-4997-41FD-9B22-52266383EB06}" type="slidenum">
              <a:rPr lang="es-ES" altLang="es-ES"/>
              <a:pPr>
                <a:defRPr/>
              </a:pPr>
              <a:t>‹Nº›</a:t>
            </a:fld>
            <a:endParaRPr lang="es-ES" altLang="es-ES" dirty="0"/>
          </a:p>
        </p:txBody>
      </p:sp>
    </p:spTree>
    <p:extLst>
      <p:ext uri="{BB962C8B-B14F-4D97-AF65-F5344CB8AC3E}">
        <p14:creationId xmlns:p14="http://schemas.microsoft.com/office/powerpoint/2010/main" val="661027509"/>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3A877B6-D3F5-4C53-9ACB-9A07B8B21A61}" type="slidenum">
              <a:rPr lang="es-ES" altLang="es-ES"/>
              <a:pPr>
                <a:defRPr/>
              </a:pPr>
              <a:t>‹Nº›</a:t>
            </a:fld>
            <a:endParaRPr lang="es-ES" altLang="es-ES" dirty="0"/>
          </a:p>
        </p:txBody>
      </p:sp>
    </p:spTree>
    <p:extLst>
      <p:ext uri="{BB962C8B-B14F-4D97-AF65-F5344CB8AC3E}">
        <p14:creationId xmlns:p14="http://schemas.microsoft.com/office/powerpoint/2010/main" val="3216344354"/>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52F51FF-A63D-4957-8AF3-5B681EBFFA70}" type="slidenum">
              <a:rPr lang="es-ES" altLang="es-ES"/>
              <a:pPr>
                <a:defRPr/>
              </a:pPr>
              <a:t>‹Nº›</a:t>
            </a:fld>
            <a:endParaRPr lang="es-ES" altLang="es-ES" dirty="0"/>
          </a:p>
        </p:txBody>
      </p:sp>
    </p:spTree>
    <p:extLst>
      <p:ext uri="{BB962C8B-B14F-4D97-AF65-F5344CB8AC3E}">
        <p14:creationId xmlns:p14="http://schemas.microsoft.com/office/powerpoint/2010/main" val="448206655"/>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947254C-438B-4482-B66A-95ACF521B667}" type="slidenum">
              <a:rPr lang="es-ES" altLang="es-ES"/>
              <a:pPr>
                <a:defRPr/>
              </a:pPr>
              <a:t>‹Nº›</a:t>
            </a:fld>
            <a:endParaRPr lang="es-ES" altLang="es-ES" dirty="0"/>
          </a:p>
        </p:txBody>
      </p:sp>
    </p:spTree>
    <p:extLst>
      <p:ext uri="{BB962C8B-B14F-4D97-AF65-F5344CB8AC3E}">
        <p14:creationId xmlns:p14="http://schemas.microsoft.com/office/powerpoint/2010/main" val="3547959561"/>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99EC2D2-1DEA-43C0-ABAF-C0B308535E0D}" type="slidenum">
              <a:rPr lang="es-ES" altLang="es-ES"/>
              <a:pPr>
                <a:defRPr/>
              </a:pPr>
              <a:t>‹Nº›</a:t>
            </a:fld>
            <a:endParaRPr lang="es-ES" altLang="es-ES" dirty="0"/>
          </a:p>
        </p:txBody>
      </p:sp>
    </p:spTree>
    <p:extLst>
      <p:ext uri="{BB962C8B-B14F-4D97-AF65-F5344CB8AC3E}">
        <p14:creationId xmlns:p14="http://schemas.microsoft.com/office/powerpoint/2010/main" val="766362364"/>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C7AAF834-615F-407B-8A01-A58D6C6D540C}"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EC1B24"/>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0"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0113" y="260350"/>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ángulo 1"/>
          <p:cNvSpPr>
            <a:spLocks noChangeArrowheads="1"/>
          </p:cNvSpPr>
          <p:nvPr/>
        </p:nvSpPr>
        <p:spPr bwMode="auto">
          <a:xfrm>
            <a:off x="250825" y="1752600"/>
            <a:ext cx="8713788"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buFontTx/>
              <a:buNone/>
            </a:pPr>
            <a:r>
              <a:rPr lang="es-ES" sz="1800" b="1">
                <a:latin typeface="Arial" panose="020B0604020202020204" pitchFamily="34" charset="0"/>
                <a:cs typeface="Calibri" panose="020F0502020204030204" pitchFamily="34" charset="0"/>
              </a:rPr>
              <a:t>141. Según los criterios generales de mantenimiento recogidos en la norma UNE 179010, ¿cuál es la frecuencia mínima establecida para los mantenimientos preventivos y predictivos de las instalaciones?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a) Trimestral.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b) Semestral.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c) Anual.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d) Cada dos años. </a:t>
            </a:r>
            <a:endParaRPr lang="es-ES" sz="1600">
              <a:latin typeface="Arial" panose="020B0604020202020204" pitchFamily="34"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284947"/>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179388" y="1308100"/>
            <a:ext cx="8713787"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buFontTx/>
              <a:buNone/>
            </a:pPr>
            <a:r>
              <a:rPr lang="es-ES" sz="1800" b="1">
                <a:latin typeface="Arial" panose="020B0604020202020204" pitchFamily="34" charset="0"/>
                <a:cs typeface="Calibri" panose="020F0502020204030204" pitchFamily="34" charset="0"/>
              </a:rPr>
              <a:t>142. Según la clasificación de señales en las centrales de gases de la norma UNE 179010, ¿cuál de los siguientes eventos activa una Alarma Operacional (AO) para el personal técnico?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a) Desviación de la presión de canalización superior al +/- 20 %.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b) Aumento de la canalización de vacío superior a 66 kPa absolutos.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c) Cambio de fuente de suministro de principal a secundaria.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d) Concentración de oxígeno inferior al 93 % en equipos de producción. </a:t>
            </a:r>
            <a:endParaRPr lang="es-ES" sz="1600">
              <a:latin typeface="Arial" panose="020B0604020202020204" pitchFamily="34"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140894"/>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250825" y="715963"/>
            <a:ext cx="8642350" cy="335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buFontTx/>
              <a:buNone/>
            </a:pPr>
            <a:r>
              <a:rPr lang="es-ES" sz="1800" b="1">
                <a:latin typeface="Arial" panose="020B0604020202020204" pitchFamily="34" charset="0"/>
                <a:cs typeface="Calibri" panose="020F0502020204030204" pitchFamily="34" charset="0"/>
              </a:rPr>
              <a:t>143. En la contratación de servicios de mantenimiento bajo la norma UNE 179010, ¿qué se define técnicamente como "tiempo máximo de respuesta"?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a) El tiempo transcurrido hasta la reparación total de la avería.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b) El plazo máximo para la entrega de repuestos por parte de la empresa fabricante.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c) El tiempo transcurrido entre la recepción del aviso y la revisión del equipo para valorar su situación. </a:t>
            </a:r>
            <a:endParaRPr lang="es-ES" sz="1600">
              <a:latin typeface="Arial" panose="020B0604020202020204" pitchFamily="34" charset="0"/>
              <a:cs typeface="Calibri" panose="020F0502020204030204" pitchFamily="34" charset="0"/>
            </a:endParaRPr>
          </a:p>
          <a:p>
            <a:pPr>
              <a:lnSpc>
                <a:spcPct val="107000"/>
              </a:lnSpc>
              <a:spcBef>
                <a:spcPct val="0"/>
              </a:spcBef>
              <a:buFontTx/>
              <a:buNone/>
            </a:pPr>
            <a:r>
              <a:rPr lang="es-ES" sz="1800">
                <a:latin typeface="Arial" panose="020B0604020202020204" pitchFamily="34" charset="0"/>
                <a:cs typeface="Calibri" panose="020F0502020204030204" pitchFamily="34" charset="0"/>
              </a:rPr>
              <a:t>d) El periodo de tiempo que emplea el personal técnico especialista en personarse físicamente en las instalaciones del centro sanitario tras recibir la llamada de urgencia. </a:t>
            </a:r>
            <a:endParaRPr lang="es-ES" sz="1600">
              <a:latin typeface="Arial" panose="020B0604020202020204" pitchFamily="34"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564904"/>
            <a:ext cx="8281988" cy="5760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250825" y="1911350"/>
            <a:ext cx="8713788" cy="244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144. Según la GUÍA TÉCNICA DE CONTABILIZACIÓN DE CONSUMOS. Los contadores eléctricos estáticos de energía activa pueden tener un índice de clase: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Solo clase 1 y 2. </a:t>
            </a:r>
            <a:endParaRPr lang="es-ES" sz="1600">
              <a:cs typeface="Calibri" panose="020F0502020204030204" pitchFamily="34" charset="0"/>
            </a:endParaRPr>
          </a:p>
          <a:p>
            <a:pPr>
              <a:lnSpc>
                <a:spcPct val="107000"/>
              </a:lnSpc>
            </a:pPr>
            <a:r>
              <a:rPr lang="es-ES">
                <a:cs typeface="Calibri" panose="020F0502020204030204" pitchFamily="34" charset="0"/>
              </a:rPr>
              <a:t>b) 2, 1, 0,5 y 0,2. </a:t>
            </a:r>
            <a:endParaRPr lang="es-ES" sz="1600">
              <a:cs typeface="Calibri" panose="020F0502020204030204" pitchFamily="34" charset="0"/>
            </a:endParaRPr>
          </a:p>
          <a:p>
            <a:pPr>
              <a:lnSpc>
                <a:spcPct val="107000"/>
              </a:lnSpc>
            </a:pPr>
            <a:r>
              <a:rPr lang="es-ES">
                <a:cs typeface="Calibri" panose="020F0502020204030204" pitchFamily="34" charset="0"/>
              </a:rPr>
              <a:t>c) Clase 2 y 3 únicamente. </a:t>
            </a:r>
            <a:endParaRPr lang="es-ES" sz="1600">
              <a:cs typeface="Calibri" panose="020F0502020204030204" pitchFamily="34" charset="0"/>
            </a:endParaRPr>
          </a:p>
          <a:p>
            <a:r>
              <a:rPr lang="es-ES">
                <a:cs typeface="Calibri" panose="020F0502020204030204" pitchFamily="34" charset="0"/>
              </a:rPr>
              <a:t>d) Clase 5, 10 y 15. </a:t>
            </a:r>
            <a:endParaRPr lang="es-ES"/>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25653" y="3429000"/>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179388" y="1752600"/>
            <a:ext cx="8713787"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145. Según la GUÍA TÉCNICA DE CONTABILIZACIÓN DE CONSUMOS. ¿A partir de qué intensidad nominal en alimentación trifásica se marca el límite recomendado para usar medida semi-indirecta en centrales de generación?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Superior a 40 A. </a:t>
            </a:r>
            <a:endParaRPr lang="es-ES" sz="1600">
              <a:cs typeface="Calibri" panose="020F0502020204030204" pitchFamily="34" charset="0"/>
            </a:endParaRPr>
          </a:p>
          <a:p>
            <a:pPr>
              <a:lnSpc>
                <a:spcPct val="107000"/>
              </a:lnSpc>
            </a:pPr>
            <a:r>
              <a:rPr lang="es-ES">
                <a:cs typeface="Calibri" panose="020F0502020204030204" pitchFamily="34" charset="0"/>
              </a:rPr>
              <a:t>b) Superior a 60 A. </a:t>
            </a:r>
            <a:endParaRPr lang="es-ES" sz="1600">
              <a:cs typeface="Calibri" panose="020F0502020204030204" pitchFamily="34" charset="0"/>
            </a:endParaRPr>
          </a:p>
          <a:p>
            <a:pPr>
              <a:lnSpc>
                <a:spcPct val="107000"/>
              </a:lnSpc>
            </a:pPr>
            <a:r>
              <a:rPr lang="es-ES">
                <a:cs typeface="Calibri" panose="020F0502020204030204" pitchFamily="34" charset="0"/>
              </a:rPr>
              <a:t>c) Superior a 80 A. </a:t>
            </a:r>
            <a:endParaRPr lang="es-ES" sz="1600">
              <a:cs typeface="Calibri" panose="020F0502020204030204" pitchFamily="34" charset="0"/>
            </a:endParaRPr>
          </a:p>
          <a:p>
            <a:pPr>
              <a:lnSpc>
                <a:spcPct val="107000"/>
              </a:lnSpc>
            </a:pPr>
            <a:r>
              <a:rPr lang="es-ES">
                <a:cs typeface="Calibri" panose="020F0502020204030204" pitchFamily="34" charset="0"/>
              </a:rPr>
              <a:t>d) Superior a 100 A.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572942"/>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179388" y="1308100"/>
            <a:ext cx="8785225" cy="216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146. Según la GUÍA TÉCNICA DE CONTABILIZACIÓN DE CONSUMOS. En el registro energético de la central de generación, el ratio "Cuea" corresponde al: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Consumo unitario de combustible para ACS. </a:t>
            </a:r>
            <a:endParaRPr lang="es-ES" sz="1600">
              <a:cs typeface="Calibri" panose="020F0502020204030204" pitchFamily="34" charset="0"/>
            </a:endParaRPr>
          </a:p>
          <a:p>
            <a:pPr>
              <a:lnSpc>
                <a:spcPct val="107000"/>
              </a:lnSpc>
            </a:pPr>
            <a:r>
              <a:rPr lang="es-ES">
                <a:cs typeface="Calibri" panose="020F0502020204030204" pitchFamily="34" charset="0"/>
              </a:rPr>
              <a:t>b) Consumo unitario útil de producción de ACS. </a:t>
            </a:r>
            <a:endParaRPr lang="es-ES" sz="1600">
              <a:cs typeface="Calibri" panose="020F0502020204030204" pitchFamily="34" charset="0"/>
            </a:endParaRPr>
          </a:p>
          <a:p>
            <a:pPr>
              <a:lnSpc>
                <a:spcPct val="107000"/>
              </a:lnSpc>
            </a:pPr>
            <a:r>
              <a:rPr lang="es-ES">
                <a:cs typeface="Calibri" panose="020F0502020204030204" pitchFamily="34" charset="0"/>
              </a:rPr>
              <a:t>c) Consumo unitario de electricidad para ACS. </a:t>
            </a:r>
            <a:endParaRPr lang="es-ES" sz="1600">
              <a:cs typeface="Calibri" panose="020F0502020204030204" pitchFamily="34" charset="0"/>
            </a:endParaRPr>
          </a:p>
          <a:p>
            <a:pPr>
              <a:lnSpc>
                <a:spcPct val="107000"/>
              </a:lnSpc>
            </a:pPr>
            <a:r>
              <a:rPr lang="es-ES">
                <a:cs typeface="Calibri" panose="020F0502020204030204" pitchFamily="34" charset="0"/>
              </a:rPr>
              <a:t>d) Coeficiente de eficiencia estacional anual.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2852862"/>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107950" y="1604963"/>
            <a:ext cx="8856663"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147. Según la GUÍA TÉCNICA DE CONTABILIZACIÓN DE CONSUMOS. ¿Con qué periodicidad mínima se deben incluir los datos en el registro energético de la central de generación, en aquellas instalaciones que no sean solares?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Mensual. </a:t>
            </a:r>
            <a:endParaRPr lang="es-ES" sz="1600">
              <a:cs typeface="Calibri" panose="020F0502020204030204" pitchFamily="34" charset="0"/>
            </a:endParaRPr>
          </a:p>
          <a:p>
            <a:pPr>
              <a:lnSpc>
                <a:spcPct val="107000"/>
              </a:lnSpc>
            </a:pPr>
            <a:r>
              <a:rPr lang="es-ES">
                <a:cs typeface="Calibri" panose="020F0502020204030204" pitchFamily="34" charset="0"/>
              </a:rPr>
              <a:t>b) Semanal. </a:t>
            </a:r>
            <a:endParaRPr lang="es-ES" sz="1600">
              <a:cs typeface="Calibri" panose="020F0502020204030204" pitchFamily="34" charset="0"/>
            </a:endParaRPr>
          </a:p>
          <a:p>
            <a:pPr>
              <a:lnSpc>
                <a:spcPct val="107000"/>
              </a:lnSpc>
            </a:pPr>
            <a:r>
              <a:rPr lang="es-ES">
                <a:cs typeface="Calibri" panose="020F0502020204030204" pitchFamily="34" charset="0"/>
              </a:rPr>
              <a:t>c) Trimestral. </a:t>
            </a:r>
            <a:endParaRPr lang="es-ES" sz="1600">
              <a:cs typeface="Calibri" panose="020F0502020204030204" pitchFamily="34" charset="0"/>
            </a:endParaRPr>
          </a:p>
          <a:p>
            <a:pPr>
              <a:lnSpc>
                <a:spcPct val="107000"/>
              </a:lnSpc>
            </a:pPr>
            <a:r>
              <a:rPr lang="es-ES">
                <a:cs typeface="Calibri" panose="020F0502020204030204" pitchFamily="34" charset="0"/>
              </a:rPr>
              <a:t>d) Anual.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950" y="2836069"/>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179388" y="1308100"/>
            <a:ext cx="8713787"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148. Según la GUÍA TÉCNICA DE CONTABILIZACIÓN DE CONSUMOS. El registro de consumos individuales en edificios de propiedad colectiva debe incluir, como mínimo: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El consumo de luz de las zonas comunes. </a:t>
            </a:r>
            <a:endParaRPr lang="es-ES" sz="1600">
              <a:cs typeface="Calibri" panose="020F0502020204030204" pitchFamily="34" charset="0"/>
            </a:endParaRPr>
          </a:p>
          <a:p>
            <a:pPr>
              <a:lnSpc>
                <a:spcPct val="107000"/>
              </a:lnSpc>
            </a:pPr>
            <a:r>
              <a:rPr lang="es-ES">
                <a:cs typeface="Calibri" panose="020F0502020204030204" pitchFamily="34" charset="0"/>
              </a:rPr>
              <a:t>b) El consumo individual de calefacción, refrigeración y ACS. </a:t>
            </a:r>
            <a:endParaRPr lang="es-ES" sz="1600">
              <a:cs typeface="Calibri" panose="020F0502020204030204" pitchFamily="34" charset="0"/>
            </a:endParaRPr>
          </a:p>
          <a:p>
            <a:pPr>
              <a:lnSpc>
                <a:spcPct val="107000"/>
              </a:lnSpc>
            </a:pPr>
            <a:r>
              <a:rPr lang="es-ES">
                <a:cs typeface="Calibri" panose="020F0502020204030204" pitchFamily="34" charset="0"/>
              </a:rPr>
              <a:t>c) El gasto total en reparaciones del ascensor. </a:t>
            </a:r>
            <a:endParaRPr lang="es-ES" sz="1600">
              <a:cs typeface="Calibri" panose="020F0502020204030204" pitchFamily="34" charset="0"/>
            </a:endParaRPr>
          </a:p>
          <a:p>
            <a:pPr>
              <a:lnSpc>
                <a:spcPct val="107000"/>
              </a:lnSpc>
            </a:pPr>
            <a:r>
              <a:rPr lang="es-ES">
                <a:cs typeface="Calibri" panose="020F0502020204030204" pitchFamily="34" charset="0"/>
              </a:rPr>
              <a:t>d) La potencia máxima demandada por el edificio.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852862"/>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250825" y="1455738"/>
            <a:ext cx="8713788"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149. Según la GUÍA TÉCNICA DE CONTABILIZACIÓN DE CONSUMOS. ¿A quién corresponde la responsabilidad del registro del consumo de agua de llenado de los circuitos cerrados?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A quien ostente la presidencia de la comunidad de vecinos. </a:t>
            </a:r>
            <a:endParaRPr lang="es-ES" sz="1600">
              <a:cs typeface="Calibri" panose="020F0502020204030204" pitchFamily="34" charset="0"/>
            </a:endParaRPr>
          </a:p>
          <a:p>
            <a:pPr>
              <a:lnSpc>
                <a:spcPct val="107000"/>
              </a:lnSpc>
            </a:pPr>
            <a:r>
              <a:rPr lang="es-ES">
                <a:cs typeface="Calibri" panose="020F0502020204030204" pitchFamily="34" charset="0"/>
              </a:rPr>
              <a:t>b) A la empresa mantenedora. </a:t>
            </a:r>
            <a:endParaRPr lang="es-ES" sz="1600">
              <a:cs typeface="Calibri" panose="020F0502020204030204" pitchFamily="34" charset="0"/>
            </a:endParaRPr>
          </a:p>
          <a:p>
            <a:pPr>
              <a:lnSpc>
                <a:spcPct val="107000"/>
              </a:lnSpc>
            </a:pPr>
            <a:r>
              <a:rPr lang="es-ES">
                <a:cs typeface="Calibri" panose="020F0502020204030204" pitchFamily="34" charset="0"/>
              </a:rPr>
              <a:t>c) A la empresa suministradora de agua de la ciudad. </a:t>
            </a:r>
            <a:endParaRPr lang="es-ES" sz="1600">
              <a:cs typeface="Calibri" panose="020F0502020204030204" pitchFamily="34" charset="0"/>
            </a:endParaRPr>
          </a:p>
          <a:p>
            <a:pPr>
              <a:lnSpc>
                <a:spcPct val="107000"/>
              </a:lnSpc>
            </a:pPr>
            <a:r>
              <a:rPr lang="es-ES">
                <a:cs typeface="Calibri" panose="020F0502020204030204" pitchFamily="34" charset="0"/>
              </a:rPr>
              <a:t>d) A quien ostente la administración de la propiedad.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996878"/>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250825" y="863600"/>
            <a:ext cx="8713788"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150. Según la GUÍA TÉCNICA DE APROVECHAMIENTO DE LA LUZ NATURAL EN LA ILUMINACIÓN DE EDIFICIOS, ¿en qué rango oscilan los niveles de iluminación en el exterior en un día gris y en un día soleado respectivamente?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Entre 500 y 1.000 lux en día gris, y hasta 50.000 lux en día soleado. </a:t>
            </a:r>
            <a:endParaRPr lang="es-ES" sz="1600">
              <a:cs typeface="Calibri" panose="020F0502020204030204" pitchFamily="34" charset="0"/>
            </a:endParaRPr>
          </a:p>
          <a:p>
            <a:pPr>
              <a:lnSpc>
                <a:spcPct val="107000"/>
              </a:lnSpc>
            </a:pPr>
            <a:r>
              <a:rPr lang="es-ES">
                <a:cs typeface="Calibri" panose="020F0502020204030204" pitchFamily="34" charset="0"/>
              </a:rPr>
              <a:t>b) Entre 1.000-2.000 lux en día gris, y hasta 100.000 lux en día soleado. </a:t>
            </a:r>
            <a:endParaRPr lang="es-ES" sz="1600">
              <a:cs typeface="Calibri" panose="020F0502020204030204" pitchFamily="34" charset="0"/>
            </a:endParaRPr>
          </a:p>
          <a:p>
            <a:pPr>
              <a:lnSpc>
                <a:spcPct val="107000"/>
              </a:lnSpc>
            </a:pPr>
            <a:r>
              <a:rPr lang="es-ES">
                <a:cs typeface="Calibri" panose="020F0502020204030204" pitchFamily="34" charset="0"/>
              </a:rPr>
              <a:t>c) Entre 2.000-5.000 lux en día gris, y hasta 150.000 lux en día soleado. </a:t>
            </a:r>
            <a:endParaRPr lang="es-ES" sz="1600">
              <a:cs typeface="Calibri" panose="020F0502020204030204" pitchFamily="34" charset="0"/>
            </a:endParaRPr>
          </a:p>
          <a:p>
            <a:pPr>
              <a:lnSpc>
                <a:spcPct val="107000"/>
              </a:lnSpc>
            </a:pPr>
            <a:r>
              <a:rPr lang="es-ES">
                <a:cs typeface="Calibri" panose="020F0502020204030204" pitchFamily="34" charset="0"/>
              </a:rPr>
              <a:t>d) La guía indica que los niveles exteriores son constantes independientemente de la nubosidad.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348880"/>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C1B23"/>
        </a:solidFill>
        <a:effectLst/>
      </p:bgPr>
    </p:bg>
    <p:spTree>
      <p:nvGrpSpPr>
        <p:cNvPr id="1" name=""/>
        <p:cNvGrpSpPr/>
        <p:nvPr/>
      </p:nvGrpSpPr>
      <p:grpSpPr>
        <a:xfrm>
          <a:off x="0" y="0"/>
          <a:ext cx="0" cy="0"/>
          <a:chOff x="0" y="0"/>
          <a:chExt cx="0" cy="0"/>
        </a:xfrm>
      </p:grpSpPr>
      <p:pic>
        <p:nvPicPr>
          <p:cNvPr id="15362"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0" y="833438"/>
            <a:ext cx="7620000" cy="519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325</TotalTime>
  <Words>326</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 Light</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49</cp:revision>
  <dcterms:created xsi:type="dcterms:W3CDTF">2014-09-11T18:25:39Z</dcterms:created>
  <dcterms:modified xsi:type="dcterms:W3CDTF">2026-06-10T05:45:19Z</dcterms:modified>
</cp:coreProperties>
</file>