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7001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79" autoAdjust="0"/>
    <p:restoredTop sz="94660"/>
  </p:normalViewPr>
  <p:slideViewPr>
    <p:cSldViewPr>
      <p:cViewPr varScale="1">
        <p:scale>
          <a:sx n="65" d="100"/>
          <a:sy n="65" d="100"/>
        </p:scale>
        <p:origin x="128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s-ES"/>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765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765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1002195C-0059-454D-9F38-B7257DA89E28}" type="slidenum">
              <a:rPr lang="es-ES" altLang="es-ES"/>
              <a:pPr>
                <a:defRPr/>
              </a:pPr>
              <a:t>‹Nº›</a:t>
            </a:fld>
            <a:endParaRPr lang="es-ES" altLang="es-ES" dirty="0"/>
          </a:p>
        </p:txBody>
      </p:sp>
    </p:spTree>
    <p:extLst>
      <p:ext uri="{BB962C8B-B14F-4D97-AF65-F5344CB8AC3E}">
        <p14:creationId xmlns:p14="http://schemas.microsoft.com/office/powerpoint/2010/main" val="83864386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5D68F552-4D6E-495B-9DC7-08EF8516454F}" type="slidenum">
              <a:rPr lang="es-ES" altLang="es-ES"/>
              <a:pPr>
                <a:defRPr/>
              </a:pPr>
              <a:t>‹Nº›</a:t>
            </a:fld>
            <a:endParaRPr lang="es-ES" altLang="es-ES" dirty="0"/>
          </a:p>
        </p:txBody>
      </p:sp>
    </p:spTree>
    <p:extLst>
      <p:ext uri="{BB962C8B-B14F-4D97-AF65-F5344CB8AC3E}">
        <p14:creationId xmlns:p14="http://schemas.microsoft.com/office/powerpoint/2010/main" val="2333786914"/>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C4ADAF04-B2A1-4C4E-BE6C-9A971690608F}" type="slidenum">
              <a:rPr lang="es-ES" altLang="es-ES"/>
              <a:pPr>
                <a:defRPr/>
              </a:pPr>
              <a:t>‹Nº›</a:t>
            </a:fld>
            <a:endParaRPr lang="es-ES" altLang="es-ES" dirty="0"/>
          </a:p>
        </p:txBody>
      </p:sp>
    </p:spTree>
    <p:extLst>
      <p:ext uri="{BB962C8B-B14F-4D97-AF65-F5344CB8AC3E}">
        <p14:creationId xmlns:p14="http://schemas.microsoft.com/office/powerpoint/2010/main" val="1543635259"/>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7B14E418-F2D7-441E-BA65-426E75D8FCEB}" type="slidenum">
              <a:rPr lang="es-ES" altLang="es-ES"/>
              <a:pPr>
                <a:defRPr/>
              </a:pPr>
              <a:t>‹Nº›</a:t>
            </a:fld>
            <a:endParaRPr lang="es-ES" altLang="es-ES" dirty="0"/>
          </a:p>
        </p:txBody>
      </p:sp>
    </p:spTree>
    <p:extLst>
      <p:ext uri="{BB962C8B-B14F-4D97-AF65-F5344CB8AC3E}">
        <p14:creationId xmlns:p14="http://schemas.microsoft.com/office/powerpoint/2010/main" val="1885289318"/>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AD6C666C-B6CD-4004-9FCB-F4818753BCA0}" type="slidenum">
              <a:rPr lang="es-ES" altLang="es-ES"/>
              <a:pPr>
                <a:defRPr/>
              </a:pPr>
              <a:t>‹Nº›</a:t>
            </a:fld>
            <a:endParaRPr lang="es-ES" altLang="es-ES" dirty="0"/>
          </a:p>
        </p:txBody>
      </p:sp>
    </p:spTree>
    <p:extLst>
      <p:ext uri="{BB962C8B-B14F-4D97-AF65-F5344CB8AC3E}">
        <p14:creationId xmlns:p14="http://schemas.microsoft.com/office/powerpoint/2010/main" val="1187390839"/>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6724A57C-4782-4C05-8F67-EED8EE630B07}" type="slidenum">
              <a:rPr lang="es-ES" altLang="es-ES"/>
              <a:pPr>
                <a:defRPr/>
              </a:pPr>
              <a:t>‹Nº›</a:t>
            </a:fld>
            <a:endParaRPr lang="es-ES" altLang="es-ES" dirty="0"/>
          </a:p>
        </p:txBody>
      </p:sp>
    </p:spTree>
    <p:extLst>
      <p:ext uri="{BB962C8B-B14F-4D97-AF65-F5344CB8AC3E}">
        <p14:creationId xmlns:p14="http://schemas.microsoft.com/office/powerpoint/2010/main" val="565334117"/>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05387EAB-D201-46E8-B2B2-F7D7BCA1FF3D}" type="slidenum">
              <a:rPr lang="es-ES" altLang="es-ES"/>
              <a:pPr>
                <a:defRPr/>
              </a:pPr>
              <a:t>‹Nº›</a:t>
            </a:fld>
            <a:endParaRPr lang="es-ES" altLang="es-ES" dirty="0"/>
          </a:p>
        </p:txBody>
      </p:sp>
    </p:spTree>
    <p:extLst>
      <p:ext uri="{BB962C8B-B14F-4D97-AF65-F5344CB8AC3E}">
        <p14:creationId xmlns:p14="http://schemas.microsoft.com/office/powerpoint/2010/main" val="2338581185"/>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21740D19-F895-43C3-B2FC-EB43344427F5}" type="slidenum">
              <a:rPr lang="es-ES" altLang="es-ES"/>
              <a:pPr>
                <a:defRPr/>
              </a:pPr>
              <a:t>‹Nº›</a:t>
            </a:fld>
            <a:endParaRPr lang="es-ES" altLang="es-ES" dirty="0"/>
          </a:p>
        </p:txBody>
      </p:sp>
    </p:spTree>
    <p:extLst>
      <p:ext uri="{BB962C8B-B14F-4D97-AF65-F5344CB8AC3E}">
        <p14:creationId xmlns:p14="http://schemas.microsoft.com/office/powerpoint/2010/main" val="1951438121"/>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33CDF1FB-4DBE-45A8-93D4-BF6BD6F0A808}" type="slidenum">
              <a:rPr lang="es-ES" altLang="es-ES"/>
              <a:pPr>
                <a:defRPr/>
              </a:pPr>
              <a:t>‹Nº›</a:t>
            </a:fld>
            <a:endParaRPr lang="es-ES" altLang="es-ES" dirty="0"/>
          </a:p>
        </p:txBody>
      </p:sp>
    </p:spTree>
    <p:extLst>
      <p:ext uri="{BB962C8B-B14F-4D97-AF65-F5344CB8AC3E}">
        <p14:creationId xmlns:p14="http://schemas.microsoft.com/office/powerpoint/2010/main" val="1654105089"/>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7C145B0A-1AAD-4FF8-9D7E-8B3B667EB804}" type="slidenum">
              <a:rPr lang="es-ES" altLang="es-ES"/>
              <a:pPr>
                <a:defRPr/>
              </a:pPr>
              <a:t>‹Nº›</a:t>
            </a:fld>
            <a:endParaRPr lang="es-ES" altLang="es-ES" dirty="0"/>
          </a:p>
        </p:txBody>
      </p:sp>
    </p:spTree>
    <p:extLst>
      <p:ext uri="{BB962C8B-B14F-4D97-AF65-F5344CB8AC3E}">
        <p14:creationId xmlns:p14="http://schemas.microsoft.com/office/powerpoint/2010/main" val="1666544796"/>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F6309E2B-F571-4A40-B5B3-D26609832481}" type="slidenum">
              <a:rPr lang="es-ES" altLang="es-ES"/>
              <a:pPr>
                <a:defRPr/>
              </a:pPr>
              <a:t>‹Nº›</a:t>
            </a:fld>
            <a:endParaRPr lang="es-ES" altLang="es-ES" dirty="0"/>
          </a:p>
        </p:txBody>
      </p:sp>
    </p:spTree>
    <p:extLst>
      <p:ext uri="{BB962C8B-B14F-4D97-AF65-F5344CB8AC3E}">
        <p14:creationId xmlns:p14="http://schemas.microsoft.com/office/powerpoint/2010/main" val="1893078113"/>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185079D0-ED75-4A1E-8AE5-0DF6D5A1D490}" type="slidenum">
              <a:rPr lang="es-ES" altLang="es-ES"/>
              <a:pPr>
                <a:defRPr/>
              </a:pPr>
              <a:t>‹Nº›</a:t>
            </a:fld>
            <a:endParaRPr lang="es-ES" altLang="es-ES" dirty="0"/>
          </a:p>
        </p:txBody>
      </p:sp>
    </p:spTree>
    <p:extLst>
      <p:ext uri="{BB962C8B-B14F-4D97-AF65-F5344CB8AC3E}">
        <p14:creationId xmlns:p14="http://schemas.microsoft.com/office/powerpoint/2010/main" val="219883050"/>
      </p:ext>
    </p:extLst>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F5D75228-ACC4-4F03-91CB-3335A3612C00}" type="slidenum">
              <a:rPr lang="es-ES" altLang="es-ES"/>
              <a:pPr>
                <a:defRPr/>
              </a:pPr>
              <a:t>‹Nº›</a:t>
            </a:fld>
            <a:endParaRPr lang="es-ES" altLang="es-ES" dirty="0"/>
          </a:p>
        </p:txBody>
      </p:sp>
    </p:spTree>
    <p:extLst>
      <p:ext uri="{BB962C8B-B14F-4D97-AF65-F5344CB8AC3E}">
        <p14:creationId xmlns:p14="http://schemas.microsoft.com/office/powerpoint/2010/main" val="1214931004"/>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697BD812-EDDB-478C-A462-78995A82728D}"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870014"/>
        </a:solidFill>
        <a:effectLst/>
      </p:bgPr>
    </p:bg>
    <p:spTree>
      <p:nvGrpSpPr>
        <p:cNvPr id="1" name=""/>
        <p:cNvGrpSpPr/>
        <p:nvPr/>
      </p:nvGrpSpPr>
      <p:grpSpPr>
        <a:xfrm>
          <a:off x="0" y="0"/>
          <a:ext cx="0" cy="0"/>
          <a:chOff x="0" y="0"/>
          <a:chExt cx="0" cy="0"/>
        </a:xfrm>
      </p:grpSpPr>
      <p:sp>
        <p:nvSpPr>
          <p:cNvPr id="2" name="Rectángulo redondeado 1">
            <a:hlinkClick r:id="" action="ppaction://hlinkshowjump?jump=nextslide">
              <a:snd r:embed="rId2" name="chimes.wav"/>
            </a:hlinkClick>
          </p:cNvPr>
          <p:cNvSpPr/>
          <p:nvPr/>
        </p:nvSpPr>
        <p:spPr>
          <a:xfrm>
            <a:off x="1547813" y="5589588"/>
            <a:ext cx="2665412"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COMENZAR JUEGO</a:t>
            </a:r>
          </a:p>
        </p:txBody>
      </p:sp>
      <p:sp>
        <p:nvSpPr>
          <p:cNvPr id="6" name="Rectángulo redondeado 5">
            <a:hlinkClick r:id="" action="ppaction://hlinkshowjump?jump=endshow"/>
          </p:cNvPr>
          <p:cNvSpPr/>
          <p:nvPr/>
        </p:nvSpPr>
        <p:spPr>
          <a:xfrm>
            <a:off x="5292725" y="5589588"/>
            <a:ext cx="2663825"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SALIR DEL JUEGO</a:t>
            </a:r>
          </a:p>
        </p:txBody>
      </p:sp>
      <p:pic>
        <p:nvPicPr>
          <p:cNvPr id="4100" name="Imagen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00113" y="260350"/>
            <a:ext cx="7620000"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ángulo 1"/>
          <p:cNvSpPr>
            <a:spLocks noChangeArrowheads="1"/>
          </p:cNvSpPr>
          <p:nvPr/>
        </p:nvSpPr>
        <p:spPr bwMode="auto">
          <a:xfrm>
            <a:off x="179388" y="863600"/>
            <a:ext cx="8785225" cy="275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pPr>
            <a:r>
              <a:rPr lang="es-ES" b="1">
                <a:cs typeface="Calibri" panose="020F0502020204030204" pitchFamily="34" charset="0"/>
              </a:rPr>
              <a:t>131. De acuerdo con las especificaciones técnicas de la norma UNE-EN ISO 7396-1: 2016, ¿qué sensor de seguridad debe integrar obligatoriamente una unidad concentradora de oxígeno, instalado en el sistema de canalización aguas abajo de todas las unidades acondicionadoras? </a:t>
            </a:r>
            <a:endParaRPr lang="es-ES" sz="1600">
              <a:cs typeface="Calibri" panose="020F0502020204030204" pitchFamily="34" charset="0"/>
            </a:endParaRPr>
          </a:p>
          <a:p>
            <a:pPr>
              <a:lnSpc>
                <a:spcPct val="107000"/>
              </a:lnSpc>
            </a:pPr>
            <a:r>
              <a:rPr lang="es-ES">
                <a:cs typeface="Calibri" panose="020F0502020204030204" pitchFamily="34" charset="0"/>
              </a:rPr>
              <a:t> </a:t>
            </a:r>
            <a:endParaRPr lang="es-ES" sz="1600">
              <a:cs typeface="Calibri" panose="020F0502020204030204" pitchFamily="34" charset="0"/>
            </a:endParaRPr>
          </a:p>
          <a:p>
            <a:pPr>
              <a:lnSpc>
                <a:spcPct val="107000"/>
              </a:lnSpc>
            </a:pPr>
            <a:r>
              <a:rPr lang="es-ES">
                <a:cs typeface="Calibri" panose="020F0502020204030204" pitchFamily="34" charset="0"/>
              </a:rPr>
              <a:t>a) Un sensor de flujo másico térmico. </a:t>
            </a:r>
            <a:endParaRPr lang="es-ES" sz="1600">
              <a:cs typeface="Calibri" panose="020F0502020204030204" pitchFamily="34" charset="0"/>
            </a:endParaRPr>
          </a:p>
          <a:p>
            <a:pPr>
              <a:lnSpc>
                <a:spcPct val="107000"/>
              </a:lnSpc>
            </a:pPr>
            <a:r>
              <a:rPr lang="es-ES">
                <a:cs typeface="Calibri" panose="020F0502020204030204" pitchFamily="34" charset="0"/>
              </a:rPr>
              <a:t>b) Un sensor de presión diferencial para el lecho filtrante. </a:t>
            </a:r>
            <a:endParaRPr lang="es-ES" sz="1600">
              <a:cs typeface="Calibri" panose="020F0502020204030204" pitchFamily="34" charset="0"/>
            </a:endParaRPr>
          </a:p>
          <a:p>
            <a:pPr>
              <a:lnSpc>
                <a:spcPct val="107000"/>
              </a:lnSpc>
            </a:pPr>
            <a:r>
              <a:rPr lang="es-ES">
                <a:cs typeface="Calibri" panose="020F0502020204030204" pitchFamily="34" charset="0"/>
              </a:rPr>
              <a:t>c) Al menos un sensor de alarma de monóxido de carbono (CO). </a:t>
            </a:r>
            <a:endParaRPr lang="es-ES" sz="1600">
              <a:cs typeface="Calibri" panose="020F0502020204030204" pitchFamily="34" charset="0"/>
            </a:endParaRPr>
          </a:p>
          <a:p>
            <a:pPr>
              <a:lnSpc>
                <a:spcPct val="107000"/>
              </a:lnSpc>
            </a:pPr>
            <a:r>
              <a:rPr lang="es-ES">
                <a:cs typeface="Calibri" panose="020F0502020204030204" pitchFamily="34" charset="0"/>
              </a:rPr>
              <a:t>d) Un sensor de detección de presencia de nitrógeno residual. </a:t>
            </a:r>
            <a:endParaRPr lang="es-ES" sz="160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2996952"/>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ángulo 1"/>
          <p:cNvSpPr>
            <a:spLocks noChangeArrowheads="1"/>
          </p:cNvSpPr>
          <p:nvPr/>
        </p:nvSpPr>
        <p:spPr bwMode="auto">
          <a:xfrm>
            <a:off x="179388" y="1455738"/>
            <a:ext cx="8713787" cy="246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pPr>
            <a:r>
              <a:rPr lang="es-ES" b="1" dirty="0">
                <a:cs typeface="Calibri" panose="020F0502020204030204" pitchFamily="34" charset="0"/>
              </a:rPr>
              <a:t>132. Según la clasificación de gases de la norma UNE 179010, ¿cuáles son los parámetros físicos de un "gas criogénico"? </a:t>
            </a:r>
            <a:endParaRPr lang="es-ES" sz="1600" dirty="0">
              <a:cs typeface="Calibri" panose="020F0502020204030204" pitchFamily="34" charset="0"/>
            </a:endParaRPr>
          </a:p>
          <a:p>
            <a:pPr>
              <a:lnSpc>
                <a:spcPct val="107000"/>
              </a:lnSpc>
            </a:pPr>
            <a:r>
              <a:rPr lang="es-ES" dirty="0">
                <a:cs typeface="Calibri" panose="020F0502020204030204" pitchFamily="34" charset="0"/>
              </a:rPr>
              <a:t> </a:t>
            </a:r>
            <a:endParaRPr lang="es-ES" sz="1600" dirty="0">
              <a:cs typeface="Calibri" panose="020F0502020204030204" pitchFamily="34" charset="0"/>
            </a:endParaRPr>
          </a:p>
          <a:p>
            <a:pPr>
              <a:lnSpc>
                <a:spcPct val="107000"/>
              </a:lnSpc>
            </a:pPr>
            <a:r>
              <a:rPr lang="es-ES" dirty="0">
                <a:cs typeface="Calibri" panose="020F0502020204030204" pitchFamily="34" charset="0"/>
              </a:rPr>
              <a:t>a) Se licua a 2 bares y a una temperatura de –100 °C. </a:t>
            </a:r>
            <a:endParaRPr lang="es-ES" sz="1600" dirty="0">
              <a:cs typeface="Calibri" panose="020F0502020204030204" pitchFamily="34" charset="0"/>
            </a:endParaRPr>
          </a:p>
          <a:p>
            <a:pPr>
              <a:lnSpc>
                <a:spcPct val="107000"/>
              </a:lnSpc>
            </a:pPr>
            <a:r>
              <a:rPr lang="es-ES" dirty="0">
                <a:cs typeface="Calibri" panose="020F0502020204030204" pitchFamily="34" charset="0"/>
              </a:rPr>
              <a:t>b) Se licua a presión de 1,013 bares y a una temperatura por debajo de –150 °C. </a:t>
            </a:r>
            <a:endParaRPr lang="es-ES" sz="1600" dirty="0">
              <a:cs typeface="Calibri" panose="020F0502020204030204" pitchFamily="34" charset="0"/>
            </a:endParaRPr>
          </a:p>
          <a:p>
            <a:pPr>
              <a:lnSpc>
                <a:spcPct val="107000"/>
              </a:lnSpc>
            </a:pPr>
            <a:r>
              <a:rPr lang="es-ES" dirty="0">
                <a:cs typeface="Calibri" panose="020F0502020204030204" pitchFamily="34" charset="0"/>
              </a:rPr>
              <a:t>c) Se licua a 5 bares y a una temperatura de –200 °C. </a:t>
            </a:r>
            <a:endParaRPr lang="es-ES" sz="1600" dirty="0">
              <a:cs typeface="Calibri" panose="020F0502020204030204" pitchFamily="34" charset="0"/>
            </a:endParaRPr>
          </a:p>
          <a:p>
            <a:pPr>
              <a:lnSpc>
                <a:spcPct val="107000"/>
              </a:lnSpc>
            </a:pPr>
            <a:r>
              <a:rPr lang="es-ES" dirty="0">
                <a:cs typeface="Calibri" panose="020F0502020204030204" pitchFamily="34" charset="0"/>
              </a:rPr>
              <a:t>d) Cualquier gas que se mantenga líquido a temperatura ambiente bajo alta presión. </a:t>
            </a:r>
            <a:endParaRPr lang="es-ES" sz="1600" dirty="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512" y="2708846"/>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ángulo 1"/>
          <p:cNvSpPr>
            <a:spLocks noChangeArrowheads="1"/>
          </p:cNvSpPr>
          <p:nvPr/>
        </p:nvSpPr>
        <p:spPr bwMode="auto">
          <a:xfrm>
            <a:off x="179388" y="1900238"/>
            <a:ext cx="8785225" cy="246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pPr>
            <a:r>
              <a:rPr lang="es-ES" b="1">
                <a:cs typeface="Calibri" panose="020F0502020204030204" pitchFamily="34" charset="0"/>
              </a:rPr>
              <a:t>133. Siguiendo los parámetros técnicos de la norma UNE 179010, ¿cuál es el valor de presión absoluta para activar la alarma de emergencia por aumento de presión en la canalización de vacío? </a:t>
            </a:r>
            <a:endParaRPr lang="es-ES" sz="1600">
              <a:cs typeface="Calibri" panose="020F0502020204030204" pitchFamily="34" charset="0"/>
            </a:endParaRPr>
          </a:p>
          <a:p>
            <a:pPr>
              <a:lnSpc>
                <a:spcPct val="107000"/>
              </a:lnSpc>
            </a:pPr>
            <a:r>
              <a:rPr lang="es-ES">
                <a:cs typeface="Calibri" panose="020F0502020204030204" pitchFamily="34" charset="0"/>
              </a:rPr>
              <a:t> </a:t>
            </a:r>
            <a:endParaRPr lang="es-ES" sz="1600">
              <a:cs typeface="Calibri" panose="020F0502020204030204" pitchFamily="34" charset="0"/>
            </a:endParaRPr>
          </a:p>
          <a:p>
            <a:pPr>
              <a:lnSpc>
                <a:spcPct val="107000"/>
              </a:lnSpc>
            </a:pPr>
            <a:r>
              <a:rPr lang="es-ES">
                <a:cs typeface="Calibri" panose="020F0502020204030204" pitchFamily="34" charset="0"/>
              </a:rPr>
              <a:t>a) Superior a 10 KPa absolutos. </a:t>
            </a:r>
            <a:endParaRPr lang="es-ES" sz="1600">
              <a:cs typeface="Calibri" panose="020F0502020204030204" pitchFamily="34" charset="0"/>
            </a:endParaRPr>
          </a:p>
          <a:p>
            <a:pPr>
              <a:lnSpc>
                <a:spcPct val="107000"/>
              </a:lnSpc>
            </a:pPr>
            <a:r>
              <a:rPr lang="es-ES">
                <a:cs typeface="Calibri" panose="020F0502020204030204" pitchFamily="34" charset="0"/>
              </a:rPr>
              <a:t>b) Superior a 33 KPa absolutos. </a:t>
            </a:r>
            <a:endParaRPr lang="es-ES" sz="1600">
              <a:cs typeface="Calibri" panose="020F0502020204030204" pitchFamily="34" charset="0"/>
            </a:endParaRPr>
          </a:p>
          <a:p>
            <a:pPr>
              <a:lnSpc>
                <a:spcPct val="107000"/>
              </a:lnSpc>
            </a:pPr>
            <a:r>
              <a:rPr lang="es-ES">
                <a:cs typeface="Calibri" panose="020F0502020204030204" pitchFamily="34" charset="0"/>
              </a:rPr>
              <a:t>c) Superior a 66 KPa absolutos. </a:t>
            </a:r>
            <a:endParaRPr lang="es-ES" sz="1600">
              <a:cs typeface="Calibri" panose="020F0502020204030204" pitchFamily="34" charset="0"/>
            </a:endParaRPr>
          </a:p>
          <a:p>
            <a:pPr>
              <a:lnSpc>
                <a:spcPct val="107000"/>
              </a:lnSpc>
            </a:pPr>
            <a:r>
              <a:rPr lang="es-ES">
                <a:cs typeface="Calibri" panose="020F0502020204030204" pitchFamily="34" charset="0"/>
              </a:rPr>
              <a:t>d) Superior a 100 KPa absolutos. </a:t>
            </a:r>
            <a:endParaRPr lang="es-ES" sz="160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3717032"/>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ángulo 1"/>
          <p:cNvSpPr>
            <a:spLocks noChangeArrowheads="1"/>
          </p:cNvSpPr>
          <p:nvPr/>
        </p:nvSpPr>
        <p:spPr bwMode="auto">
          <a:xfrm>
            <a:off x="179388" y="1900238"/>
            <a:ext cx="8785225" cy="246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pPr>
            <a:r>
              <a:rPr lang="es-ES" b="1">
                <a:cs typeface="Calibri" panose="020F0502020204030204" pitchFamily="34" charset="0"/>
              </a:rPr>
              <a:t>134. En relación con el control de stock, la norma UNE 179010 establece que no se recomienda la instalación de recipientes criogénicos fijos para consumos inferiores a: </a:t>
            </a:r>
            <a:endParaRPr lang="es-ES" sz="1600">
              <a:cs typeface="Calibri" panose="020F0502020204030204" pitchFamily="34" charset="0"/>
            </a:endParaRPr>
          </a:p>
          <a:p>
            <a:pPr>
              <a:lnSpc>
                <a:spcPct val="107000"/>
              </a:lnSpc>
            </a:pPr>
            <a:r>
              <a:rPr lang="es-ES">
                <a:cs typeface="Calibri" panose="020F0502020204030204" pitchFamily="34" charset="0"/>
              </a:rPr>
              <a:t> </a:t>
            </a:r>
            <a:endParaRPr lang="es-ES" sz="1600">
              <a:cs typeface="Calibri" panose="020F0502020204030204" pitchFamily="34" charset="0"/>
            </a:endParaRPr>
          </a:p>
          <a:p>
            <a:pPr>
              <a:lnSpc>
                <a:spcPct val="107000"/>
              </a:lnSpc>
            </a:pPr>
            <a:r>
              <a:rPr lang="es-ES">
                <a:cs typeface="Calibri" panose="020F0502020204030204" pitchFamily="34" charset="0"/>
              </a:rPr>
              <a:t>a) 100 Nm³/mes. </a:t>
            </a:r>
            <a:endParaRPr lang="es-ES" sz="1600">
              <a:cs typeface="Calibri" panose="020F0502020204030204" pitchFamily="34" charset="0"/>
            </a:endParaRPr>
          </a:p>
          <a:p>
            <a:pPr>
              <a:lnSpc>
                <a:spcPct val="107000"/>
              </a:lnSpc>
            </a:pPr>
            <a:r>
              <a:rPr lang="es-ES">
                <a:cs typeface="Calibri" panose="020F0502020204030204" pitchFamily="34" charset="0"/>
              </a:rPr>
              <a:t>b) 500 Nm³/mes. </a:t>
            </a:r>
            <a:endParaRPr lang="es-ES" sz="1600">
              <a:cs typeface="Calibri" panose="020F0502020204030204" pitchFamily="34" charset="0"/>
            </a:endParaRPr>
          </a:p>
          <a:p>
            <a:pPr>
              <a:lnSpc>
                <a:spcPct val="107000"/>
              </a:lnSpc>
            </a:pPr>
            <a:r>
              <a:rPr lang="es-ES">
                <a:cs typeface="Calibri" panose="020F0502020204030204" pitchFamily="34" charset="0"/>
              </a:rPr>
              <a:t>c) 1000 Nm³/mes. </a:t>
            </a:r>
            <a:endParaRPr lang="es-ES" sz="1600">
              <a:cs typeface="Calibri" panose="020F0502020204030204" pitchFamily="34" charset="0"/>
            </a:endParaRPr>
          </a:p>
          <a:p>
            <a:pPr>
              <a:lnSpc>
                <a:spcPct val="107000"/>
              </a:lnSpc>
            </a:pPr>
            <a:r>
              <a:rPr lang="es-ES">
                <a:cs typeface="Calibri" panose="020F0502020204030204" pitchFamily="34" charset="0"/>
              </a:rPr>
              <a:t>d) 5000 Nm³/mes. </a:t>
            </a:r>
            <a:endParaRPr lang="es-ES" sz="160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3717032"/>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ángulo 1"/>
          <p:cNvSpPr>
            <a:spLocks noChangeArrowheads="1"/>
          </p:cNvSpPr>
          <p:nvPr/>
        </p:nvSpPr>
        <p:spPr bwMode="auto">
          <a:xfrm>
            <a:off x="179388" y="1900238"/>
            <a:ext cx="8785225" cy="246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pPr>
            <a:r>
              <a:rPr lang="es-ES" b="1">
                <a:cs typeface="Calibri" panose="020F0502020204030204" pitchFamily="34" charset="0"/>
              </a:rPr>
              <a:t>135. Bajo la terminología de la norma UNE 179010, ¿qué nombre recibe la válvula que mantiene presión positiva en la bala para evitar contaminación interna? </a:t>
            </a:r>
            <a:endParaRPr lang="es-ES" sz="1600">
              <a:cs typeface="Calibri" panose="020F0502020204030204" pitchFamily="34" charset="0"/>
            </a:endParaRPr>
          </a:p>
          <a:p>
            <a:pPr>
              <a:lnSpc>
                <a:spcPct val="107000"/>
              </a:lnSpc>
            </a:pPr>
            <a:r>
              <a:rPr lang="es-ES">
                <a:cs typeface="Calibri" panose="020F0502020204030204" pitchFamily="34" charset="0"/>
              </a:rPr>
              <a:t> </a:t>
            </a:r>
            <a:endParaRPr lang="es-ES" sz="1600">
              <a:cs typeface="Calibri" panose="020F0502020204030204" pitchFamily="34" charset="0"/>
            </a:endParaRPr>
          </a:p>
          <a:p>
            <a:pPr>
              <a:lnSpc>
                <a:spcPct val="107000"/>
              </a:lnSpc>
            </a:pPr>
            <a:r>
              <a:rPr lang="es-ES">
                <a:cs typeface="Calibri" panose="020F0502020204030204" pitchFamily="34" charset="0"/>
              </a:rPr>
              <a:t>a) Válvula de presión residual. </a:t>
            </a:r>
            <a:endParaRPr lang="es-ES" sz="1600">
              <a:cs typeface="Calibri" panose="020F0502020204030204" pitchFamily="34" charset="0"/>
            </a:endParaRPr>
          </a:p>
          <a:p>
            <a:pPr>
              <a:lnSpc>
                <a:spcPct val="107000"/>
              </a:lnSpc>
            </a:pPr>
            <a:r>
              <a:rPr lang="es-ES">
                <a:cs typeface="Calibri" panose="020F0502020204030204" pitchFamily="34" charset="0"/>
              </a:rPr>
              <a:t>b) Válvula de seguridad. </a:t>
            </a:r>
            <a:endParaRPr lang="es-ES" sz="1600">
              <a:cs typeface="Calibri" panose="020F0502020204030204" pitchFamily="34" charset="0"/>
            </a:endParaRPr>
          </a:p>
          <a:p>
            <a:pPr>
              <a:lnSpc>
                <a:spcPct val="107000"/>
              </a:lnSpc>
            </a:pPr>
            <a:r>
              <a:rPr lang="es-ES">
                <a:cs typeface="Calibri" panose="020F0502020204030204" pitchFamily="34" charset="0"/>
              </a:rPr>
              <a:t>c) Válvula unidireccional. </a:t>
            </a:r>
            <a:endParaRPr lang="es-ES" sz="1600">
              <a:cs typeface="Calibri" panose="020F0502020204030204" pitchFamily="34" charset="0"/>
            </a:endParaRPr>
          </a:p>
          <a:p>
            <a:pPr>
              <a:lnSpc>
                <a:spcPct val="107000"/>
              </a:lnSpc>
            </a:pPr>
            <a:r>
              <a:rPr lang="es-ES">
                <a:cs typeface="Calibri" panose="020F0502020204030204" pitchFamily="34" charset="0"/>
              </a:rPr>
              <a:t>d) Manorreductor. </a:t>
            </a:r>
            <a:endParaRPr lang="es-ES" sz="160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3140894"/>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ángulo 1"/>
          <p:cNvSpPr>
            <a:spLocks noChangeArrowheads="1"/>
          </p:cNvSpPr>
          <p:nvPr/>
        </p:nvSpPr>
        <p:spPr bwMode="auto">
          <a:xfrm>
            <a:off x="107950" y="1308100"/>
            <a:ext cx="8856663" cy="246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pPr>
            <a:r>
              <a:rPr lang="es-ES" b="1">
                <a:cs typeface="Calibri" panose="020F0502020204030204" pitchFamily="34" charset="0"/>
              </a:rPr>
              <a:t>136. De acuerdo con los requisitos técnicos de las canalizaciones en la norma UNE 179010, ¿en qué punto específico debe conectarse la red a un terminal de tierra equipotencial? </a:t>
            </a:r>
            <a:endParaRPr lang="es-ES" sz="1600">
              <a:cs typeface="Calibri" panose="020F0502020204030204" pitchFamily="34" charset="0"/>
            </a:endParaRPr>
          </a:p>
          <a:p>
            <a:pPr>
              <a:lnSpc>
                <a:spcPct val="107000"/>
              </a:lnSpc>
            </a:pPr>
            <a:r>
              <a:rPr lang="es-ES">
                <a:cs typeface="Calibri" panose="020F0502020204030204" pitchFamily="34" charset="0"/>
              </a:rPr>
              <a:t> </a:t>
            </a:r>
            <a:endParaRPr lang="es-ES" sz="1600">
              <a:cs typeface="Calibri" panose="020F0502020204030204" pitchFamily="34" charset="0"/>
            </a:endParaRPr>
          </a:p>
          <a:p>
            <a:pPr>
              <a:lnSpc>
                <a:spcPct val="107000"/>
              </a:lnSpc>
            </a:pPr>
            <a:r>
              <a:rPr lang="es-ES">
                <a:cs typeface="Calibri" panose="020F0502020204030204" pitchFamily="34" charset="0"/>
              </a:rPr>
              <a:t>a) Únicamente en la salida de cada central de gases. </a:t>
            </a:r>
            <a:endParaRPr lang="es-ES" sz="1600">
              <a:cs typeface="Calibri" panose="020F0502020204030204" pitchFamily="34" charset="0"/>
            </a:endParaRPr>
          </a:p>
          <a:p>
            <a:pPr>
              <a:lnSpc>
                <a:spcPct val="107000"/>
              </a:lnSpc>
            </a:pPr>
            <a:r>
              <a:rPr lang="es-ES">
                <a:cs typeface="Calibri" panose="020F0502020204030204" pitchFamily="34" charset="0"/>
              </a:rPr>
              <a:t>b) En cada cuadro de sectorización de planta. </a:t>
            </a:r>
            <a:endParaRPr lang="es-ES" sz="1600">
              <a:cs typeface="Calibri" panose="020F0502020204030204" pitchFamily="34" charset="0"/>
            </a:endParaRPr>
          </a:p>
          <a:p>
            <a:pPr>
              <a:lnSpc>
                <a:spcPct val="107000"/>
              </a:lnSpc>
            </a:pPr>
            <a:r>
              <a:rPr lang="es-ES">
                <a:cs typeface="Calibri" panose="020F0502020204030204" pitchFamily="34" charset="0"/>
              </a:rPr>
              <a:t>c) No es necesaria la toma de tierra si la tubería es de cobre. </a:t>
            </a:r>
            <a:endParaRPr lang="es-ES" sz="1600">
              <a:cs typeface="Calibri" panose="020F0502020204030204" pitchFamily="34" charset="0"/>
            </a:endParaRPr>
          </a:p>
          <a:p>
            <a:pPr>
              <a:lnSpc>
                <a:spcPct val="107000"/>
              </a:lnSpc>
            </a:pPr>
            <a:r>
              <a:rPr lang="es-ES">
                <a:cs typeface="Calibri" panose="020F0502020204030204" pitchFamily="34" charset="0"/>
              </a:rPr>
              <a:t>d) En un punto cercano a la entrada del edificio. </a:t>
            </a:r>
            <a:endParaRPr lang="es-ES" sz="160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7504" y="3428926"/>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ángulo 1"/>
          <p:cNvSpPr>
            <a:spLocks noChangeArrowheads="1"/>
          </p:cNvSpPr>
          <p:nvPr/>
        </p:nvSpPr>
        <p:spPr bwMode="auto">
          <a:xfrm>
            <a:off x="250825" y="1900238"/>
            <a:ext cx="8785225" cy="246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pPr>
            <a:r>
              <a:rPr lang="es-ES" b="1" dirty="0">
                <a:cs typeface="Calibri" panose="020F0502020204030204" pitchFamily="34" charset="0"/>
              </a:rPr>
              <a:t>137. Según las especificaciones de la norma UNE 179010 para el mezclador de aire medicinal sintético, ¿cuál es el rango de caudal que debe suministrar con total precisión en su composición? </a:t>
            </a:r>
            <a:endParaRPr lang="es-ES" sz="1600" dirty="0">
              <a:cs typeface="Calibri" panose="020F0502020204030204" pitchFamily="34" charset="0"/>
            </a:endParaRPr>
          </a:p>
          <a:p>
            <a:pPr>
              <a:lnSpc>
                <a:spcPct val="107000"/>
              </a:lnSpc>
            </a:pPr>
            <a:r>
              <a:rPr lang="es-ES" dirty="0">
                <a:cs typeface="Calibri" panose="020F0502020204030204" pitchFamily="34" charset="0"/>
              </a:rPr>
              <a:t> </a:t>
            </a:r>
            <a:endParaRPr lang="es-ES" sz="1600" dirty="0">
              <a:cs typeface="Calibri" panose="020F0502020204030204" pitchFamily="34" charset="0"/>
            </a:endParaRPr>
          </a:p>
          <a:p>
            <a:pPr>
              <a:lnSpc>
                <a:spcPct val="107000"/>
              </a:lnSpc>
            </a:pPr>
            <a:r>
              <a:rPr lang="es-ES" dirty="0">
                <a:cs typeface="Calibri" panose="020F0502020204030204" pitchFamily="34" charset="0"/>
              </a:rPr>
              <a:t>a) Entre 0 y 50 Nm³/h. </a:t>
            </a:r>
            <a:endParaRPr lang="es-ES" sz="1600" dirty="0">
              <a:cs typeface="Calibri" panose="020F0502020204030204" pitchFamily="34" charset="0"/>
            </a:endParaRPr>
          </a:p>
          <a:p>
            <a:pPr>
              <a:lnSpc>
                <a:spcPct val="107000"/>
              </a:lnSpc>
            </a:pPr>
            <a:r>
              <a:rPr lang="es-ES" dirty="0">
                <a:cs typeface="Calibri" panose="020F0502020204030204" pitchFamily="34" charset="0"/>
              </a:rPr>
              <a:t>b) Entre 0 y 100 Nm³/h. </a:t>
            </a:r>
            <a:endParaRPr lang="es-ES" sz="1600" dirty="0">
              <a:cs typeface="Calibri" panose="020F0502020204030204" pitchFamily="34" charset="0"/>
            </a:endParaRPr>
          </a:p>
          <a:p>
            <a:pPr>
              <a:lnSpc>
                <a:spcPct val="107000"/>
              </a:lnSpc>
            </a:pPr>
            <a:r>
              <a:rPr lang="es-ES" dirty="0">
                <a:cs typeface="Calibri" panose="020F0502020204030204" pitchFamily="34" charset="0"/>
              </a:rPr>
              <a:t>c) Entre 0 y 200 Nm³/h. </a:t>
            </a:r>
            <a:endParaRPr lang="es-ES" sz="1600" dirty="0">
              <a:cs typeface="Calibri" panose="020F0502020204030204" pitchFamily="34" charset="0"/>
            </a:endParaRPr>
          </a:p>
          <a:p>
            <a:pPr>
              <a:lnSpc>
                <a:spcPct val="107000"/>
              </a:lnSpc>
            </a:pPr>
            <a:r>
              <a:rPr lang="es-ES" dirty="0">
                <a:cs typeface="Calibri" panose="020F0502020204030204" pitchFamily="34" charset="0"/>
              </a:rPr>
              <a:t>d) Siempre un caudal fijo de 150 Nm³/h. </a:t>
            </a:r>
            <a:endParaRPr lang="es-ES" sz="1600" dirty="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25673" y="3717032"/>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ángulo 1"/>
          <p:cNvSpPr>
            <a:spLocks noChangeArrowheads="1"/>
          </p:cNvSpPr>
          <p:nvPr/>
        </p:nvSpPr>
        <p:spPr bwMode="auto">
          <a:xfrm>
            <a:off x="179388" y="271463"/>
            <a:ext cx="8785225" cy="335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pPr>
            <a:r>
              <a:rPr lang="es-ES" b="1">
                <a:cs typeface="Calibri" panose="020F0502020204030204" pitchFamily="34" charset="0"/>
              </a:rPr>
              <a:t>138. Atendiendo a las normas de almacenamiento de botellas de gas (recipientes móviles) de la norma UNE 179010, ¿cuál es la posición obligatoria de almacenamiento? </a:t>
            </a:r>
            <a:endParaRPr lang="es-ES" sz="1600">
              <a:cs typeface="Calibri" panose="020F0502020204030204" pitchFamily="34" charset="0"/>
            </a:endParaRPr>
          </a:p>
          <a:p>
            <a:pPr>
              <a:lnSpc>
                <a:spcPct val="107000"/>
              </a:lnSpc>
            </a:pPr>
            <a:r>
              <a:rPr lang="es-ES">
                <a:cs typeface="Calibri" panose="020F0502020204030204" pitchFamily="34" charset="0"/>
              </a:rPr>
              <a:t> </a:t>
            </a:r>
            <a:endParaRPr lang="es-ES" sz="1600">
              <a:cs typeface="Calibri" panose="020F0502020204030204" pitchFamily="34" charset="0"/>
            </a:endParaRPr>
          </a:p>
          <a:p>
            <a:pPr>
              <a:lnSpc>
                <a:spcPct val="107000"/>
              </a:lnSpc>
            </a:pPr>
            <a:r>
              <a:rPr lang="es-ES">
                <a:cs typeface="Calibri" panose="020F0502020204030204" pitchFamily="34" charset="0"/>
              </a:rPr>
              <a:t>a) Siempre en posición horizontal sobre estanterías ignífugas. </a:t>
            </a:r>
            <a:endParaRPr lang="es-ES" sz="1600">
              <a:cs typeface="Calibri" panose="020F0502020204030204" pitchFamily="34" charset="0"/>
            </a:endParaRPr>
          </a:p>
          <a:p>
            <a:pPr>
              <a:lnSpc>
                <a:spcPct val="107000"/>
              </a:lnSpc>
            </a:pPr>
            <a:r>
              <a:rPr lang="es-ES">
                <a:cs typeface="Calibri" panose="020F0502020204030204" pitchFamily="34" charset="0"/>
              </a:rPr>
              <a:t>b) En posición vertical, a menos que la naturaleza del gas y su envase exijan otra posición expresamente. </a:t>
            </a:r>
            <a:endParaRPr lang="es-ES" sz="1600">
              <a:cs typeface="Calibri" panose="020F0502020204030204" pitchFamily="34" charset="0"/>
            </a:endParaRPr>
          </a:p>
          <a:p>
            <a:pPr>
              <a:lnSpc>
                <a:spcPct val="107000"/>
              </a:lnSpc>
            </a:pPr>
            <a:r>
              <a:rPr lang="es-ES">
                <a:cs typeface="Calibri" panose="020F0502020204030204" pitchFamily="34" charset="0"/>
              </a:rPr>
              <a:t>c) Inclinadas a 45 grados para facilitar el control de presión. </a:t>
            </a:r>
            <a:endParaRPr lang="es-ES" sz="1600">
              <a:cs typeface="Calibri" panose="020F0502020204030204" pitchFamily="34" charset="0"/>
            </a:endParaRPr>
          </a:p>
          <a:p>
            <a:pPr>
              <a:lnSpc>
                <a:spcPct val="107000"/>
              </a:lnSpc>
            </a:pPr>
            <a:r>
              <a:rPr lang="es-ES">
                <a:cs typeface="Calibri" panose="020F0502020204030204" pitchFamily="34" charset="0"/>
              </a:rPr>
              <a:t>d) La disposición en el recinto de almacenamiento es indiferente desde el punto de vista normativo, siempre que las botellas estén debidamente sujetas con cadenas o cinchas textiles para evitar su caída. </a:t>
            </a:r>
            <a:endParaRPr lang="es-ES" sz="160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65457" y="1772816"/>
            <a:ext cx="8281988" cy="6481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ángulo 1"/>
          <p:cNvSpPr>
            <a:spLocks noChangeArrowheads="1"/>
          </p:cNvSpPr>
          <p:nvPr/>
        </p:nvSpPr>
        <p:spPr bwMode="auto">
          <a:xfrm>
            <a:off x="107950" y="1160463"/>
            <a:ext cx="8856663" cy="246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pPr>
            <a:r>
              <a:rPr lang="es-ES" b="1">
                <a:cs typeface="Calibri" panose="020F0502020204030204" pitchFamily="34" charset="0"/>
              </a:rPr>
              <a:t>139. Siguiendo el protocolo de manipulación de la norma UNE 179010, ¿qué acción técnica es obligatoria antes de iniciar el trasvase de gas desde una cisterna a un recipiente criogénico fijo? </a:t>
            </a:r>
            <a:endParaRPr lang="es-ES" sz="1600">
              <a:cs typeface="Calibri" panose="020F0502020204030204" pitchFamily="34" charset="0"/>
            </a:endParaRPr>
          </a:p>
          <a:p>
            <a:pPr>
              <a:lnSpc>
                <a:spcPct val="107000"/>
              </a:lnSpc>
            </a:pPr>
            <a:r>
              <a:rPr lang="es-ES">
                <a:cs typeface="Calibri" panose="020F0502020204030204" pitchFamily="34" charset="0"/>
              </a:rPr>
              <a:t> </a:t>
            </a:r>
            <a:endParaRPr lang="es-ES" sz="1600">
              <a:cs typeface="Calibri" panose="020F0502020204030204" pitchFamily="34" charset="0"/>
            </a:endParaRPr>
          </a:p>
          <a:p>
            <a:pPr>
              <a:lnSpc>
                <a:spcPct val="107000"/>
              </a:lnSpc>
            </a:pPr>
            <a:r>
              <a:rPr lang="es-ES">
                <a:cs typeface="Calibri" panose="020F0502020204030204" pitchFamily="34" charset="0"/>
              </a:rPr>
              <a:t>a) Realizar una prueba de presión hidrostática en la manguera. </a:t>
            </a:r>
            <a:endParaRPr lang="es-ES" sz="1600">
              <a:cs typeface="Calibri" panose="020F0502020204030204" pitchFamily="34" charset="0"/>
            </a:endParaRPr>
          </a:p>
          <a:p>
            <a:pPr>
              <a:lnSpc>
                <a:spcPct val="107000"/>
              </a:lnSpc>
            </a:pPr>
            <a:r>
              <a:rPr lang="es-ES">
                <a:cs typeface="Calibri" panose="020F0502020204030204" pitchFamily="34" charset="0"/>
              </a:rPr>
              <a:t>b) Calentar la válvula de recepción para evitar la congelación. </a:t>
            </a:r>
            <a:endParaRPr lang="es-ES" sz="1600">
              <a:cs typeface="Calibri" panose="020F0502020204030204" pitchFamily="34" charset="0"/>
            </a:endParaRPr>
          </a:p>
          <a:p>
            <a:pPr>
              <a:lnSpc>
                <a:spcPct val="107000"/>
              </a:lnSpc>
            </a:pPr>
            <a:r>
              <a:rPr lang="es-ES">
                <a:cs typeface="Calibri" panose="020F0502020204030204" pitchFamily="34" charset="0"/>
              </a:rPr>
              <a:t>c) Engrasar las conexiones para asegurar la estanqueidad. </a:t>
            </a:r>
            <a:endParaRPr lang="es-ES" sz="1600">
              <a:cs typeface="Calibri" panose="020F0502020204030204" pitchFamily="34" charset="0"/>
            </a:endParaRPr>
          </a:p>
          <a:p>
            <a:pPr>
              <a:lnSpc>
                <a:spcPct val="107000"/>
              </a:lnSpc>
            </a:pPr>
            <a:r>
              <a:rPr lang="es-ES">
                <a:cs typeface="Calibri" panose="020F0502020204030204" pitchFamily="34" charset="0"/>
              </a:rPr>
              <a:t>d) Purgar las mangueras de conexión con el gas correspondiente. </a:t>
            </a:r>
            <a:endParaRPr lang="es-ES" sz="160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7950" y="3284947"/>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ángulo 1"/>
          <p:cNvSpPr>
            <a:spLocks noChangeArrowheads="1"/>
          </p:cNvSpPr>
          <p:nvPr/>
        </p:nvSpPr>
        <p:spPr bwMode="auto">
          <a:xfrm>
            <a:off x="179388" y="1308100"/>
            <a:ext cx="8856662" cy="246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pPr>
            <a:r>
              <a:rPr lang="es-ES" b="1">
                <a:cs typeface="Calibri" panose="020F0502020204030204" pitchFamily="34" charset="0"/>
              </a:rPr>
              <a:t>140. En el marco de la supervisión de canalizaciones de la norma UNE 179010, ¿qué prueba periódica debe realizar el servicio de ingeniería/mantenimiento para garantizar la ausencia de fugas? </a:t>
            </a:r>
            <a:endParaRPr lang="es-ES" sz="1600">
              <a:cs typeface="Calibri" panose="020F0502020204030204" pitchFamily="34" charset="0"/>
            </a:endParaRPr>
          </a:p>
          <a:p>
            <a:pPr>
              <a:lnSpc>
                <a:spcPct val="107000"/>
              </a:lnSpc>
            </a:pPr>
            <a:r>
              <a:rPr lang="es-ES">
                <a:cs typeface="Calibri" panose="020F0502020204030204" pitchFamily="34" charset="0"/>
              </a:rPr>
              <a:t> </a:t>
            </a:r>
            <a:endParaRPr lang="es-ES" sz="1600">
              <a:cs typeface="Calibri" panose="020F0502020204030204" pitchFamily="34" charset="0"/>
            </a:endParaRPr>
          </a:p>
          <a:p>
            <a:pPr>
              <a:lnSpc>
                <a:spcPct val="107000"/>
              </a:lnSpc>
            </a:pPr>
            <a:r>
              <a:rPr lang="es-ES">
                <a:cs typeface="Calibri" panose="020F0502020204030204" pitchFamily="34" charset="0"/>
              </a:rPr>
              <a:t>a) Pruebas periódicas de estanqueidad. </a:t>
            </a:r>
            <a:endParaRPr lang="es-ES" sz="1600">
              <a:cs typeface="Calibri" panose="020F0502020204030204" pitchFamily="34" charset="0"/>
            </a:endParaRPr>
          </a:p>
          <a:p>
            <a:pPr>
              <a:lnSpc>
                <a:spcPct val="107000"/>
              </a:lnSpc>
            </a:pPr>
            <a:r>
              <a:rPr lang="es-ES">
                <a:cs typeface="Calibri" panose="020F0502020204030204" pitchFamily="34" charset="0"/>
              </a:rPr>
              <a:t>b) Pruebas de ultrasonido en cada codo de la instalación. </a:t>
            </a:r>
            <a:endParaRPr lang="es-ES" sz="1600">
              <a:cs typeface="Calibri" panose="020F0502020204030204" pitchFamily="34" charset="0"/>
            </a:endParaRPr>
          </a:p>
          <a:p>
            <a:pPr>
              <a:lnSpc>
                <a:spcPct val="107000"/>
              </a:lnSpc>
            </a:pPr>
            <a:r>
              <a:rPr lang="es-ES">
                <a:cs typeface="Calibri" panose="020F0502020204030204" pitchFamily="34" charset="0"/>
              </a:rPr>
              <a:t>c) Sustitución de juntas de estanqueidad cada seis meses. </a:t>
            </a:r>
            <a:endParaRPr lang="es-ES" sz="1600">
              <a:cs typeface="Calibri" panose="020F0502020204030204" pitchFamily="34" charset="0"/>
            </a:endParaRPr>
          </a:p>
          <a:p>
            <a:pPr>
              <a:lnSpc>
                <a:spcPct val="107000"/>
              </a:lnSpc>
            </a:pPr>
            <a:r>
              <a:rPr lang="es-ES">
                <a:cs typeface="Calibri" panose="020F0502020204030204" pitchFamily="34" charset="0"/>
              </a:rPr>
              <a:t>d) Llenado de la red con agua jabonosa a alta presión. </a:t>
            </a:r>
            <a:endParaRPr lang="es-ES" sz="160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08885" y="2540000"/>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870014"/>
        </a:solidFill>
        <a:effectLst/>
      </p:bgPr>
    </p:bg>
    <p:spTree>
      <p:nvGrpSpPr>
        <p:cNvPr id="1" name=""/>
        <p:cNvGrpSpPr/>
        <p:nvPr/>
      </p:nvGrpSpPr>
      <p:grpSpPr>
        <a:xfrm>
          <a:off x="0" y="0"/>
          <a:ext cx="0" cy="0"/>
          <a:chOff x="0" y="0"/>
          <a:chExt cx="0" cy="0"/>
        </a:xfrm>
      </p:grpSpPr>
      <p:pic>
        <p:nvPicPr>
          <p:cNvPr id="15362" name="Imagen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55688" y="0"/>
            <a:ext cx="7032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324</TotalTime>
  <Words>337</Words>
  <Application>Microsoft Office PowerPoint</Application>
  <PresentationFormat>Presentación en pantalla (4:3)</PresentationFormat>
  <Paragraphs>62</Paragraphs>
  <Slides>12</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12</vt:i4>
      </vt:variant>
    </vt:vector>
  </HeadingPairs>
  <TitlesOfParts>
    <vt:vector size="16" baseType="lpstr">
      <vt:lpstr>Arial</vt:lpstr>
      <vt:lpstr>Calibri Light</vt:lpstr>
      <vt:lpstr>Calibri</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The houze!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dc:creator>
  <cp:lastModifiedBy>Cuenta Microsoft</cp:lastModifiedBy>
  <cp:revision>47</cp:revision>
  <dcterms:created xsi:type="dcterms:W3CDTF">2014-09-11T18:25:39Z</dcterms:created>
  <dcterms:modified xsi:type="dcterms:W3CDTF">2026-06-10T05:41:26Z</dcterms:modified>
</cp:coreProperties>
</file>