
<file path=[Content_Types].xml><?xml version="1.0" encoding="utf-8"?>
<Types xmlns="http://schemas.openxmlformats.org/package/2006/content-types">
  <Default Extension="wmf" ContentType="image/x-wmf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3" r:id="rId1"/>
  </p:sldMasterIdLst>
  <p:notesMasterIdLst>
    <p:notesMasterId r:id="rId14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</p:sldIdLst>
  <p:sldSz cx="9144000" cy="6858000" type="screen4x3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7BEE6"/>
    <a:srgbClr val="C2C2C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9779" autoAdjust="0"/>
    <p:restoredTop sz="94660"/>
  </p:normalViewPr>
  <p:slideViewPr>
    <p:cSldViewPr>
      <p:cViewPr varScale="1">
        <p:scale>
          <a:sx n="65" d="100"/>
          <a:sy n="65" d="100"/>
        </p:scale>
        <p:origin x="594" y="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076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:a14="http://schemas.microsoft.com/office/drawing/2010/main" val="1"/>
            </a:ext>
          </a:extLst>
        </p:spPr>
      </p:sp>
      <p:sp>
        <p:nvSpPr>
          <p:cNvPr id="276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276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276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D05087C7-88C1-4C5E-BFC4-CBE14AC1F64C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74393179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7A2B00-791A-434C-B2F7-DF6F54C0D41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714940503"/>
      </p:ext>
    </p:extLst>
  </p:cSld>
  <p:clrMapOvr>
    <a:masterClrMapping/>
  </p:clrMapOvr>
  <p:transition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6FF8B5-0BDA-49E6-A9B2-4DCE5A916209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4255577821"/>
      </p:ext>
    </p:extLst>
  </p:cSld>
  <p:clrMapOvr>
    <a:masterClrMapping/>
  </p:clrMapOvr>
  <p:transition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5ED05A7-CD2C-490A-A089-0CFA4945DE4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73876908"/>
      </p:ext>
    </p:extLst>
  </p:cSld>
  <p:clrMapOvr>
    <a:masterClrMapping/>
  </p:clrMapOvr>
  <p:transition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C0913-C348-43F9-9268-9EAC3883A53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159208843"/>
      </p:ext>
    </p:extLst>
  </p:cSld>
  <p:clrMapOvr>
    <a:masterClrMapping/>
  </p:clrMapOvr>
  <p:transition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0F54782-80EE-42AF-A0E2-3DD0C1F0047F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852124408"/>
      </p:ext>
    </p:extLst>
  </p:cSld>
  <p:clrMapOvr>
    <a:masterClrMapping/>
  </p:clrMapOvr>
  <p:transition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4D70B75-64C3-42FE-A600-39BF4B928BA7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989275078"/>
      </p:ext>
    </p:extLst>
  </p:cSld>
  <p:clrMapOvr>
    <a:masterClrMapping/>
  </p:clrMapOvr>
  <p:transition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6ADDD0-7E02-4DA7-B7D2-F9EB6099BCFE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3082446883"/>
      </p:ext>
    </p:extLst>
  </p:cSld>
  <p:clrMapOvr>
    <a:masterClrMapping/>
  </p:clrMapOvr>
  <p:transition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CF0D54-8CA1-49CC-A860-77C2EAAD6106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317221212"/>
      </p:ext>
    </p:extLst>
  </p:cSld>
  <p:clrMapOvr>
    <a:masterClrMapping/>
  </p:clrMapOvr>
  <p:transition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dirty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8D3F20-8D70-4E5C-95B2-85CEEF141AF4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2277584821"/>
      </p:ext>
    </p:extLst>
  </p:cSld>
  <p:clrMapOvr>
    <a:masterClrMapping/>
  </p:clrMapOvr>
  <p:transition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3C985D-048C-40EE-8ABF-4C63BD7FD37D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636577602"/>
      </p:ext>
    </p:extLst>
  </p:cSld>
  <p:clrMapOvr>
    <a:masterClrMapping/>
  </p:clrMapOvr>
  <p:transition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AF20B69-F0E7-4669-A9EE-9C2A0CB2B572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564937730"/>
      </p:ext>
    </p:extLst>
  </p:cSld>
  <p:clrMapOvr>
    <a:masterClrMapping/>
  </p:clrMapOvr>
  <p:transition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dgm">
  <p:cSld name="Título y diagrama u organigra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Marcador de SmartArt 2"/>
          <p:cNvSpPr>
            <a:spLocks noGrp="1"/>
          </p:cNvSpPr>
          <p:nvPr>
            <p:ph type="dgm" idx="1"/>
          </p:nvPr>
        </p:nvSpPr>
        <p:spPr>
          <a:xfrm>
            <a:off x="457200" y="1600202"/>
            <a:ext cx="8229600" cy="4525963"/>
          </a:xfrm>
        </p:spPr>
        <p:txBody>
          <a:bodyPr rtlCol="0">
            <a:normAutofit/>
          </a:bodyPr>
          <a:lstStyle/>
          <a:p>
            <a:pPr lvl="0"/>
            <a:endParaRPr lang="es-ES" noProof="0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B036AE-A41A-43E2-A268-DA7ECEB2D420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  <p:extLst>
      <p:ext uri="{BB962C8B-B14F-4D97-AF65-F5344CB8AC3E}">
        <p14:creationId xmlns:p14="http://schemas.microsoft.com/office/powerpoint/2010/main" val="1840535872"/>
      </p:ext>
    </p:extLst>
  </p:cSld>
  <p:clrMapOvr>
    <a:masterClrMapping/>
  </p:clrMapOvr>
  <p:transition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le Placeholder 1"/>
          <p:cNvSpPr>
            <a:spLocks noGrp="1"/>
          </p:cNvSpPr>
          <p:nvPr>
            <p:ph type="title"/>
          </p:nvPr>
        </p:nvSpPr>
        <p:spPr bwMode="auto">
          <a:xfrm>
            <a:off x="628650" y="365125"/>
            <a:ext cx="78867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2051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628650" y="1825625"/>
            <a:ext cx="78867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prstClr val="black">
                    <a:tint val="75000"/>
                  </a:prstClr>
                </a:solidFill>
                <a:latin typeface="Arial" panose="020B0604020202020204" pitchFamily="34" charset="0"/>
              </a:defRPr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443B191A-05B3-42FF-B492-AB2952860CD3}" type="slidenum">
              <a:rPr lang="es-ES" altLang="es-ES"/>
              <a:pPr>
                <a:defRPr/>
              </a:pPr>
              <a:t>‹Nº›</a:t>
            </a:fld>
            <a:endParaRPr lang="es-ES" alt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6" r:id="rId1"/>
    <p:sldLayoutId id="2147483737" r:id="rId2"/>
    <p:sldLayoutId id="2147483738" r:id="rId3"/>
    <p:sldLayoutId id="2147483739" r:id="rId4"/>
    <p:sldLayoutId id="2147483740" r:id="rId5"/>
    <p:sldLayoutId id="2147483741" r:id="rId6"/>
    <p:sldLayoutId id="2147483742" r:id="rId7"/>
    <p:sldLayoutId id="2147483743" r:id="rId8"/>
    <p:sldLayoutId id="2147483744" r:id="rId9"/>
    <p:sldLayoutId id="2147483745" r:id="rId10"/>
    <p:sldLayoutId id="2147483746" r:id="rId11"/>
    <p:sldLayoutId id="2147483747" r:id="rId12"/>
  </p:sldLayoutIdLst>
  <p:transition>
    <p:random/>
  </p:transition>
  <p:timing>
    <p:tnLst>
      <p:par>
        <p:cTn id="1" dur="indefinite" restart="never" nodeType="tmRoot"/>
      </p:par>
    </p:tnLst>
  </p:timing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audio" Target="../media/audio3.wav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7B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redondeado 1">
            <a:hlinkClick r:id="" action="ppaction://hlinkshowjump?jump=nextslide">
              <a:snd r:embed="rId2" name="chimes.wav"/>
            </a:hlinkClick>
          </p:cNvPr>
          <p:cNvSpPr/>
          <p:nvPr/>
        </p:nvSpPr>
        <p:spPr>
          <a:xfrm>
            <a:off x="1547813" y="5589588"/>
            <a:ext cx="2665412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COMENZAR JUEGO</a:t>
            </a:r>
          </a:p>
        </p:txBody>
      </p:sp>
      <p:sp>
        <p:nvSpPr>
          <p:cNvPr id="6" name="Rectángulo redondeado 5">
            <a:hlinkClick r:id="" action="ppaction://hlinkshowjump?jump=endshow"/>
          </p:cNvPr>
          <p:cNvSpPr/>
          <p:nvPr/>
        </p:nvSpPr>
        <p:spPr>
          <a:xfrm>
            <a:off x="5292725" y="5589588"/>
            <a:ext cx="2663825" cy="93662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es-ES" sz="2400" dirty="0">
                <a:solidFill>
                  <a:prstClr val="black"/>
                </a:solidFill>
              </a:rPr>
              <a:t>SALIR DEL JUEGO</a:t>
            </a:r>
          </a:p>
        </p:txBody>
      </p:sp>
      <p:pic>
        <p:nvPicPr>
          <p:cNvPr id="3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404664"/>
            <a:ext cx="7620000" cy="5029200"/>
          </a:xfrm>
          <a:prstGeom prst="rect">
            <a:avLst/>
          </a:prstGeom>
        </p:spPr>
      </p:pic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901018"/>
            <a:ext cx="8712968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111. ¿Cómo se denominan las tuberías de un circuito neumático que tienen la misión de conducir el fluido que proporcionará la señal de mando a otros elementos?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Tuberías de pilotaje.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Tuberías de evacuación.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Tuberías de servicio.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Tuberías principales. 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54340" y="3132637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604655"/>
            <a:ext cx="8712968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112. En la red de distribución de aire comprimido, ¿cuál es el objetivo principal de instalar colectores de condensación en las bajantes de la red?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Aumentar la presión del aire en los puntos de consumo.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Filtrar las partículas sólidas de polvo.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Lubricar las herramientas neumáticas automáticamente.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Recoger el agua condensada antes de que llegue a los dispositivos de consumo.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77738" y="3429000"/>
            <a:ext cx="8714742" cy="34253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308291"/>
            <a:ext cx="8712968" cy="24632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113. ¿Qué característica principal define a los denominados "racores instantáneos" en las instalaciones neumáticas?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Requieren herramientas de gran precisión para su montaje.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Solo son compatibles con tuberías de acero galvanizado.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Permiten la conexión y desconexión de los tubos de forma manual y sin herramientas.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Están diseñados exclusivamente para soportar presiones superiores a 500 bar.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08969" y="2852936"/>
            <a:ext cx="8281988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456473"/>
            <a:ext cx="8712968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114. En cuanto a los materiales de los tubos, ¿cuál es la principal ventaja de utilizar tubos de poliamida (Nilón) frente a los de metal?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Soportan temperaturas superiores a los 500 </a:t>
            </a:r>
            <a:r>
              <a:rPr lang="es-ES" dirty="0" err="1">
                <a:ea typeface="Calibri" panose="020F0502020204030204" pitchFamily="34" charset="0"/>
              </a:rPr>
              <a:t>ºC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Tienen un peso reducido y una gran facilidad de montaje.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Son totalmente rígidos y no necesitan radios de curvatura.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Su resistencia a la rotura es diez veces superior a la del acero.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708846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1456473"/>
            <a:ext cx="8712968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115. ¿Para qué se utiliza específicamente un silenciador instalado en una tubería de evacuación neumática?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Las otras tres respuestas son incorrectas.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Para evitar que la presión del circuito baje de 6 bar.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Para impedir la entrada de condensados al compresor.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Para regular la velocidad de avance de los cilindros.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34888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2197381"/>
            <a:ext cx="8712968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116. ¿Qué temperatura máxima pueden soportar los tubos de teflón según las especificaciones técnicas?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300 </a:t>
            </a:r>
            <a:r>
              <a:rPr lang="es-ES" dirty="0" err="1">
                <a:ea typeface="Calibri" panose="020F0502020204030204" pitchFamily="34" charset="0"/>
              </a:rPr>
              <a:t>ºC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140 </a:t>
            </a:r>
            <a:r>
              <a:rPr lang="es-ES" dirty="0" err="1">
                <a:ea typeface="Calibri" panose="020F0502020204030204" pitchFamily="34" charset="0"/>
              </a:rPr>
              <a:t>ºC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200 </a:t>
            </a:r>
            <a:r>
              <a:rPr lang="es-ES" dirty="0" err="1">
                <a:ea typeface="Calibri" panose="020F0502020204030204" pitchFamily="34" charset="0"/>
              </a:rPr>
              <a:t>ºC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250 </a:t>
            </a:r>
            <a:r>
              <a:rPr lang="es-ES" dirty="0" err="1">
                <a:ea typeface="Calibri" panose="020F0502020204030204" pitchFamily="34" charset="0"/>
              </a:rPr>
              <a:t>ºC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12119" y="3429000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251520" y="2197381"/>
            <a:ext cx="8640960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117. Un racor que permite la conexión y desconexión manual del tubo sin herramientas se denomina: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Racor de rosca métrica.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Racor instantáneo.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Racor de </a:t>
            </a:r>
            <a:r>
              <a:rPr lang="es-ES" dirty="0" err="1">
                <a:ea typeface="Calibri" panose="020F0502020204030204" pitchFamily="34" charset="0"/>
              </a:rPr>
              <a:t>bicono</a:t>
            </a:r>
            <a:r>
              <a:rPr lang="es-ES" dirty="0">
                <a:ea typeface="Calibri" panose="020F0502020204030204" pitchFamily="34" charset="0"/>
              </a:rPr>
              <a:t>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Racor de brida rígida.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1520" y="3422483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323528" y="1772201"/>
            <a:ext cx="8640960" cy="185114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118. ¿Para qué sirve el lubricador en un circuito neumático?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Para aumentar la velocidad del aire de escape.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Las otras tres respuestas son incorrectas.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Para evitar que entre polvo al cilindro por el escape. </a:t>
            </a:r>
            <a:endParaRPr lang="es-ES" sz="1600" dirty="0">
              <a:ea typeface="Calibri" panose="020F0502020204030204" pitchFamily="34" charset="0"/>
            </a:endParaRPr>
          </a:p>
          <a:p>
            <a:r>
              <a:rPr lang="es-ES" dirty="0">
                <a:ea typeface="Calibri" panose="020F0502020204030204" pitchFamily="34" charset="0"/>
              </a:rPr>
              <a:t>d) Para regular la presión de salida del actuador. </a:t>
            </a:r>
            <a:endParaRPr lang="es-ES" dirty="0"/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323528" y="2697775"/>
            <a:ext cx="8281988" cy="288106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1308291"/>
            <a:ext cx="8856984" cy="21668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119. Se define como base de conexión múltiple en una instalación neumática a: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Un tipo de filtro de alta eficiencia para salas blancas.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Un racor que permite el giro del tubo en cualquier plano.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Un dispositivo para medir simultáneamente la presión en varios puntos.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Una base con una entrada y varias salidas para alimentar distintos puntos de presión.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852862"/>
            <a:ext cx="8281988" cy="62230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ángulo 1"/>
          <p:cNvSpPr/>
          <p:nvPr/>
        </p:nvSpPr>
        <p:spPr>
          <a:xfrm>
            <a:off x="179512" y="979451"/>
            <a:ext cx="8784976" cy="45377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b="1" dirty="0">
                <a:ea typeface="Calibri" panose="020F0502020204030204" pitchFamily="34" charset="0"/>
              </a:rPr>
              <a:t>120. Atendiendo a la norma UNE-EN ISO 7396-1: 2016, ¿qué sensores deben instalarse obligatoriamente en el sistema de canalización de aire para uso médico, situados aguas abajo de todas las unidades acondicionadoras?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 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a) Al menos un sensor de punto de rocío y un sensor de alarma de monóxido de carbono (CO).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b) Sensores de flujo volumétrico y presión diferencial calibrados para detectar obstrucciones en las etapas de filtrado cerámico y asegurar la velocidad constante del fluido.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c) Sensores de dióxido de carbono (CO2) y de conteo de partículas en suspensión para verificar que el aire cumple con los estándares de pureza ambiental en zonas de quirófano. </a:t>
            </a:r>
            <a:endParaRPr lang="es-ES" sz="1600" dirty="0">
              <a:ea typeface="Calibri" panose="020F0502020204030204" pitchFamily="34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s-ES" dirty="0">
                <a:ea typeface="Calibri" panose="020F0502020204030204" pitchFamily="34" charset="0"/>
              </a:rPr>
              <a:t>d) Sensores de temperatura del aceite lubricante y de presencia de hidrocarburos volátiles para monitorizar el desgaste mecánico de los pistones del compresor de aire. </a:t>
            </a:r>
            <a:endParaRPr lang="es-ES" sz="1600" dirty="0">
              <a:ea typeface="Calibri" panose="020F0502020204030204" pitchFamily="34" charset="0"/>
            </a:endParaRPr>
          </a:p>
        </p:txBody>
      </p:sp>
      <p:sp>
        <p:nvSpPr>
          <p:cNvPr id="3" name="Rectángulo 2">
            <a:hlinkClick r:id="" action="ppaction://hlinkshowjump?jump=previousslide">
              <a:snd r:embed="rId2" name="explode.wav"/>
            </a:hlinkClick>
          </p:cNvPr>
          <p:cNvSpPr/>
          <p:nvPr/>
        </p:nvSpPr>
        <p:spPr>
          <a:xfrm>
            <a:off x="1" y="0"/>
            <a:ext cx="9144000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  <p:sp>
        <p:nvSpPr>
          <p:cNvPr id="4" name="Rectángulo 3">
            <a:hlinkClick r:id="" action="ppaction://hlinkshowjump?jump=nextslide">
              <a:snd r:embed="rId3" name="applause.wav"/>
            </a:hlinkClick>
          </p:cNvPr>
          <p:cNvSpPr/>
          <p:nvPr/>
        </p:nvSpPr>
        <p:spPr>
          <a:xfrm>
            <a:off x="250825" y="2204864"/>
            <a:ext cx="8281988" cy="576064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s-ES">
              <a:solidFill>
                <a:prstClr val="white"/>
              </a:solidFill>
            </a:endParaRPr>
          </a:p>
        </p:txBody>
      </p:sp>
    </p:spTree>
  </p:cSld>
  <p:clrMapOvr>
    <a:masterClrMapping/>
  </p:clrMapOvr>
  <p:transition>
    <p:random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7BEE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9580" y="0"/>
            <a:ext cx="7024840" cy="6858000"/>
          </a:xfrm>
          <a:prstGeom prst="rect">
            <a:avLst/>
          </a:prstGeom>
        </p:spPr>
      </p:pic>
    </p:spTree>
  </p:cSld>
  <p:clrMapOvr>
    <a:masterClrMapping/>
  </p:clrMapOvr>
  <p:transition>
    <p:random/>
  </p:transition>
</p:sld>
</file>

<file path=ppt/theme/theme1.xml><?xml version="1.0" encoding="utf-8"?>
<a:theme xmlns:a="http://schemas.openxmlformats.org/drawingml/2006/main" name="Office Them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1D9A78"/>
      </a:accent1>
      <a:accent2>
        <a:srgbClr val="8BC145"/>
      </a:accent2>
      <a:accent3>
        <a:srgbClr val="36AFCE"/>
      </a:accent3>
      <a:accent4>
        <a:srgbClr val="1D6FA9"/>
      </a:accent4>
      <a:accent5>
        <a:srgbClr val="B74919"/>
      </a:accent5>
      <a:accent6>
        <a:srgbClr val="F19D19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AE6F2518-B084-4896-AF52-66CC2144AA26}"/>
    </a:ext>
  </a:extLst>
</a:theme>
</file>

<file path=ppt/theme/theme2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326</TotalTime>
  <Words>233</Words>
  <Application>Microsoft Office PowerPoint</Application>
  <PresentationFormat>Presentación en pantalla (4:3)</PresentationFormat>
  <Paragraphs>62</Paragraphs>
  <Slides>12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12</vt:i4>
      </vt:variant>
    </vt:vector>
  </HeadingPairs>
  <TitlesOfParts>
    <vt:vector size="16" baseType="lpstr">
      <vt:lpstr>Arial</vt:lpstr>
      <vt:lpstr>Calibri Light</vt:lpstr>
      <vt:lpstr>Calibri</vt:lpstr>
      <vt:lpstr>Office Theme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The houze!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Windows</dc:creator>
  <cp:lastModifiedBy>Cuenta Microsoft</cp:lastModifiedBy>
  <cp:revision>48</cp:revision>
  <dcterms:created xsi:type="dcterms:W3CDTF">2014-09-11T18:25:39Z</dcterms:created>
  <dcterms:modified xsi:type="dcterms:W3CDTF">2026-06-09T03:11:52Z</dcterms:modified>
</cp:coreProperties>
</file>