
<file path=[Content_Types].xml><?xml version="1.0" encoding="utf-8"?>
<Types xmlns="http://schemas.openxmlformats.org/package/2006/content-types">
  <Default Extension="wmf" ContentType="image/x-wmf"/>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3"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F91B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79" autoAdjust="0"/>
    <p:restoredTop sz="94660"/>
  </p:normalViewPr>
  <p:slideViewPr>
    <p:cSldViewPr>
      <p:cViewPr varScale="1">
        <p:scale>
          <a:sx n="65" d="100"/>
          <a:sy n="65" d="100"/>
        </p:scale>
        <p:origin x="1284"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anose="020B0604020202020204" pitchFamily="34" charset="0"/>
              </a:defRPr>
            </a:lvl1pPr>
          </a:lstStyle>
          <a:p>
            <a:pPr>
              <a:defRPr/>
            </a:pPr>
            <a:endParaRPr lang="es-ES"/>
          </a:p>
        </p:txBody>
      </p:sp>
      <p:sp>
        <p:nvSpPr>
          <p:cNvPr id="3076"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765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2765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902A5F3A-F483-4D08-8B23-8EA41DE7DCE8}" type="slidenum">
              <a:rPr lang="es-ES" altLang="es-ES"/>
              <a:pPr>
                <a:defRPr/>
              </a:pPr>
              <a:t>‹Nº›</a:t>
            </a:fld>
            <a:endParaRPr lang="es-ES" altLang="es-ES" dirty="0"/>
          </a:p>
        </p:txBody>
      </p:sp>
    </p:spTree>
    <p:extLst>
      <p:ext uri="{BB962C8B-B14F-4D97-AF65-F5344CB8AC3E}">
        <p14:creationId xmlns:p14="http://schemas.microsoft.com/office/powerpoint/2010/main" val="232947626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3A6245A7-1F86-443B-A4B0-A38BD8AB050E}" type="slidenum">
              <a:rPr lang="es-ES" altLang="es-ES"/>
              <a:pPr>
                <a:defRPr/>
              </a:pPr>
              <a:t>‹Nº›</a:t>
            </a:fld>
            <a:endParaRPr lang="es-ES" altLang="es-ES" dirty="0"/>
          </a:p>
        </p:txBody>
      </p:sp>
    </p:spTree>
    <p:extLst>
      <p:ext uri="{BB962C8B-B14F-4D97-AF65-F5344CB8AC3E}">
        <p14:creationId xmlns:p14="http://schemas.microsoft.com/office/powerpoint/2010/main" val="1566669007"/>
      </p:ext>
    </p:extLst>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05A04685-67C9-4B14-BAFF-BCBAC370025A}" type="slidenum">
              <a:rPr lang="es-ES" altLang="es-ES"/>
              <a:pPr>
                <a:defRPr/>
              </a:pPr>
              <a:t>‹Nº›</a:t>
            </a:fld>
            <a:endParaRPr lang="es-ES" altLang="es-ES" dirty="0"/>
          </a:p>
        </p:txBody>
      </p:sp>
    </p:spTree>
    <p:extLst>
      <p:ext uri="{BB962C8B-B14F-4D97-AF65-F5344CB8AC3E}">
        <p14:creationId xmlns:p14="http://schemas.microsoft.com/office/powerpoint/2010/main" val="2237936555"/>
      </p:ext>
    </p:extLst>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6DD47B74-15C9-4492-88C9-8C724C19CAFF}" type="slidenum">
              <a:rPr lang="es-ES" altLang="es-ES"/>
              <a:pPr>
                <a:defRPr/>
              </a:pPr>
              <a:t>‹Nº›</a:t>
            </a:fld>
            <a:endParaRPr lang="es-ES" altLang="es-ES" dirty="0"/>
          </a:p>
        </p:txBody>
      </p:sp>
    </p:spTree>
    <p:extLst>
      <p:ext uri="{BB962C8B-B14F-4D97-AF65-F5344CB8AC3E}">
        <p14:creationId xmlns:p14="http://schemas.microsoft.com/office/powerpoint/2010/main" val="445666169"/>
      </p:ext>
    </p:extLst>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EB3CAE4B-C14F-4438-8CCF-8673D4C93590}" type="slidenum">
              <a:rPr lang="es-ES" altLang="es-ES"/>
              <a:pPr>
                <a:defRPr/>
              </a:pPr>
              <a:t>‹Nº›</a:t>
            </a:fld>
            <a:endParaRPr lang="es-ES" altLang="es-ES" dirty="0"/>
          </a:p>
        </p:txBody>
      </p:sp>
    </p:spTree>
    <p:extLst>
      <p:ext uri="{BB962C8B-B14F-4D97-AF65-F5344CB8AC3E}">
        <p14:creationId xmlns:p14="http://schemas.microsoft.com/office/powerpoint/2010/main" val="1548824149"/>
      </p:ext>
    </p:extLst>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pPr>
              <a:defRPr/>
            </a:pPr>
            <a:fld id="{AE240C7A-A67C-475B-8FAB-59FD4D637980}" type="slidenum">
              <a:rPr lang="es-ES" altLang="es-ES"/>
              <a:pPr>
                <a:defRPr/>
              </a:pPr>
              <a:t>‹Nº›</a:t>
            </a:fld>
            <a:endParaRPr lang="es-ES" altLang="es-ES" dirty="0"/>
          </a:p>
        </p:txBody>
      </p:sp>
    </p:spTree>
    <p:extLst>
      <p:ext uri="{BB962C8B-B14F-4D97-AF65-F5344CB8AC3E}">
        <p14:creationId xmlns:p14="http://schemas.microsoft.com/office/powerpoint/2010/main" val="3384576181"/>
      </p:ext>
    </p:extLst>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pPr>
              <a:defRPr/>
            </a:pPr>
            <a:fld id="{AE435F2E-D4E3-4FF8-BA00-D3EBD6087E3A}" type="slidenum">
              <a:rPr lang="es-ES" altLang="es-ES"/>
              <a:pPr>
                <a:defRPr/>
              </a:pPr>
              <a:t>‹Nº›</a:t>
            </a:fld>
            <a:endParaRPr lang="es-ES" altLang="es-ES" dirty="0"/>
          </a:p>
        </p:txBody>
      </p:sp>
    </p:spTree>
    <p:extLst>
      <p:ext uri="{BB962C8B-B14F-4D97-AF65-F5344CB8AC3E}">
        <p14:creationId xmlns:p14="http://schemas.microsoft.com/office/powerpoint/2010/main" val="4014422133"/>
      </p:ext>
    </p:extLst>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pPr>
              <a:defRPr/>
            </a:pPr>
            <a:fld id="{8F336E3C-317B-43F5-B423-2EEAF00260AD}" type="slidenum">
              <a:rPr lang="es-ES" altLang="es-ES"/>
              <a:pPr>
                <a:defRPr/>
              </a:pPr>
              <a:t>‹Nº›</a:t>
            </a:fld>
            <a:endParaRPr lang="es-ES" altLang="es-ES" dirty="0"/>
          </a:p>
        </p:txBody>
      </p:sp>
    </p:spTree>
    <p:extLst>
      <p:ext uri="{BB962C8B-B14F-4D97-AF65-F5344CB8AC3E}">
        <p14:creationId xmlns:p14="http://schemas.microsoft.com/office/powerpoint/2010/main" val="2456280869"/>
      </p:ext>
    </p:extLst>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6D12C627-5A13-47E9-813B-58B1F4FE8D82}" type="slidenum">
              <a:rPr lang="es-ES" altLang="es-ES"/>
              <a:pPr>
                <a:defRPr/>
              </a:pPr>
              <a:t>‹Nº›</a:t>
            </a:fld>
            <a:endParaRPr lang="es-ES" altLang="es-ES" dirty="0"/>
          </a:p>
        </p:txBody>
      </p:sp>
    </p:spTree>
    <p:extLst>
      <p:ext uri="{BB962C8B-B14F-4D97-AF65-F5344CB8AC3E}">
        <p14:creationId xmlns:p14="http://schemas.microsoft.com/office/powerpoint/2010/main" val="520930887"/>
      </p:ext>
    </p:extLst>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4B16C745-17D3-474D-ACD0-BB14BF1A778F}" type="slidenum">
              <a:rPr lang="es-ES" altLang="es-ES"/>
              <a:pPr>
                <a:defRPr/>
              </a:pPr>
              <a:t>‹Nº›</a:t>
            </a:fld>
            <a:endParaRPr lang="es-ES" altLang="es-ES" dirty="0"/>
          </a:p>
        </p:txBody>
      </p:sp>
    </p:spTree>
    <p:extLst>
      <p:ext uri="{BB962C8B-B14F-4D97-AF65-F5344CB8AC3E}">
        <p14:creationId xmlns:p14="http://schemas.microsoft.com/office/powerpoint/2010/main" val="437654805"/>
      </p:ext>
    </p:extLst>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D4070240-0088-4822-90B1-261BA68B41BA}" type="slidenum">
              <a:rPr lang="es-ES" altLang="es-ES"/>
              <a:pPr>
                <a:defRPr/>
              </a:pPr>
              <a:t>‹Nº›</a:t>
            </a:fld>
            <a:endParaRPr lang="es-ES" altLang="es-ES" dirty="0"/>
          </a:p>
        </p:txBody>
      </p:sp>
    </p:spTree>
    <p:extLst>
      <p:ext uri="{BB962C8B-B14F-4D97-AF65-F5344CB8AC3E}">
        <p14:creationId xmlns:p14="http://schemas.microsoft.com/office/powerpoint/2010/main" val="1504354764"/>
      </p:ext>
    </p:extLst>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95FF9F88-AA98-4EF4-B232-7DA28FE1C8C2}" type="slidenum">
              <a:rPr lang="es-ES" altLang="es-ES"/>
              <a:pPr>
                <a:defRPr/>
              </a:pPr>
              <a:t>‹Nº›</a:t>
            </a:fld>
            <a:endParaRPr lang="es-ES" altLang="es-ES" dirty="0"/>
          </a:p>
        </p:txBody>
      </p:sp>
    </p:spTree>
    <p:extLst>
      <p:ext uri="{BB962C8B-B14F-4D97-AF65-F5344CB8AC3E}">
        <p14:creationId xmlns:p14="http://schemas.microsoft.com/office/powerpoint/2010/main" val="571558703"/>
      </p:ext>
    </p:extLst>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D9EAFE73-287C-4D36-941E-07D517BD3BE9}" type="slidenum">
              <a:rPr lang="es-ES" altLang="es-ES"/>
              <a:pPr>
                <a:defRPr/>
              </a:pPr>
              <a:t>‹Nº›</a:t>
            </a:fld>
            <a:endParaRPr lang="es-ES" altLang="es-ES" dirty="0"/>
          </a:p>
        </p:txBody>
      </p:sp>
    </p:spTree>
    <p:extLst>
      <p:ext uri="{BB962C8B-B14F-4D97-AF65-F5344CB8AC3E}">
        <p14:creationId xmlns:p14="http://schemas.microsoft.com/office/powerpoint/2010/main" val="2245439556"/>
      </p:ext>
    </p:extLst>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2051"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71BA711B-6D37-4025-8563-51C9787252D9}" type="slidenum">
              <a:rPr lang="es-ES" altLang="es-ES"/>
              <a:pPr>
                <a:defRPr/>
              </a:pPr>
              <a:t>‹Nº›</a:t>
            </a:fld>
            <a:endParaRPr lang="es-ES" altLang="es-ES" dirty="0"/>
          </a:p>
        </p:txBody>
      </p:sp>
    </p:spTree>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 id="2147483747"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6F91BD"/>
        </a:solidFill>
        <a:effectLst/>
      </p:bgPr>
    </p:bg>
    <p:spTree>
      <p:nvGrpSpPr>
        <p:cNvPr id="1" name=""/>
        <p:cNvGrpSpPr/>
        <p:nvPr/>
      </p:nvGrpSpPr>
      <p:grpSpPr>
        <a:xfrm>
          <a:off x="0" y="0"/>
          <a:ext cx="0" cy="0"/>
          <a:chOff x="0" y="0"/>
          <a:chExt cx="0" cy="0"/>
        </a:xfrm>
      </p:grpSpPr>
      <p:sp>
        <p:nvSpPr>
          <p:cNvPr id="2" name="Rectángulo redondeado 1">
            <a:hlinkClick r:id="" action="ppaction://hlinkshowjump?jump=nextslide">
              <a:snd r:embed="rId2" name="chimes.wav"/>
            </a:hlinkClick>
          </p:cNvPr>
          <p:cNvSpPr/>
          <p:nvPr/>
        </p:nvSpPr>
        <p:spPr>
          <a:xfrm>
            <a:off x="1547813" y="5589588"/>
            <a:ext cx="2665412"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COMENZAR JUEGO</a:t>
            </a:r>
          </a:p>
        </p:txBody>
      </p:sp>
      <p:sp>
        <p:nvSpPr>
          <p:cNvPr id="6" name="Rectángulo redondeado 5">
            <a:hlinkClick r:id="" action="ppaction://hlinkshowjump?jump=endshow"/>
          </p:cNvPr>
          <p:cNvSpPr/>
          <p:nvPr/>
        </p:nvSpPr>
        <p:spPr>
          <a:xfrm>
            <a:off x="5292725" y="5589588"/>
            <a:ext cx="2663825"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SALIR DEL JUEGO</a:t>
            </a:r>
          </a:p>
        </p:txBody>
      </p:sp>
      <p:pic>
        <p:nvPicPr>
          <p:cNvPr id="4100" name="Imagen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7088" y="260350"/>
            <a:ext cx="7620000"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ángulo 1"/>
          <p:cNvSpPr>
            <a:spLocks noChangeArrowheads="1"/>
          </p:cNvSpPr>
          <p:nvPr/>
        </p:nvSpPr>
        <p:spPr bwMode="auto">
          <a:xfrm>
            <a:off x="179388" y="1900238"/>
            <a:ext cx="8785225" cy="216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pPr>
            <a:r>
              <a:rPr lang="es-ES" b="1">
                <a:cs typeface="Calibri" panose="020F0502020204030204" pitchFamily="34" charset="0"/>
              </a:rPr>
              <a:t>91. Según el CTE DB HS 5, ¿a qué distancia mínima debe situarse la salida de la ventilación primaria de cualquier toma de aire exterior para climatización? </a:t>
            </a:r>
            <a:endParaRPr lang="es-ES" sz="1600">
              <a:cs typeface="Calibri" panose="020F0502020204030204" pitchFamily="34" charset="0"/>
            </a:endParaRPr>
          </a:p>
          <a:p>
            <a:pPr>
              <a:lnSpc>
                <a:spcPct val="107000"/>
              </a:lnSpc>
            </a:pPr>
            <a:r>
              <a:rPr lang="es-ES">
                <a:cs typeface="Calibri" panose="020F0502020204030204" pitchFamily="34" charset="0"/>
              </a:rPr>
              <a:t> </a:t>
            </a:r>
            <a:endParaRPr lang="es-ES" sz="1600">
              <a:cs typeface="Calibri" panose="020F0502020204030204" pitchFamily="34" charset="0"/>
            </a:endParaRPr>
          </a:p>
          <a:p>
            <a:pPr>
              <a:lnSpc>
                <a:spcPct val="107000"/>
              </a:lnSpc>
            </a:pPr>
            <a:r>
              <a:rPr lang="es-ES">
                <a:cs typeface="Calibri" panose="020F0502020204030204" pitchFamily="34" charset="0"/>
              </a:rPr>
              <a:t>a) 3 metros. </a:t>
            </a:r>
            <a:endParaRPr lang="es-ES" sz="1600">
              <a:cs typeface="Calibri" panose="020F0502020204030204" pitchFamily="34" charset="0"/>
            </a:endParaRPr>
          </a:p>
          <a:p>
            <a:pPr>
              <a:lnSpc>
                <a:spcPct val="107000"/>
              </a:lnSpc>
            </a:pPr>
            <a:r>
              <a:rPr lang="es-ES">
                <a:cs typeface="Calibri" panose="020F0502020204030204" pitchFamily="34" charset="0"/>
              </a:rPr>
              <a:t>b) 6 metros. </a:t>
            </a:r>
            <a:endParaRPr lang="es-ES" sz="1600">
              <a:cs typeface="Calibri" panose="020F0502020204030204" pitchFamily="34" charset="0"/>
            </a:endParaRPr>
          </a:p>
          <a:p>
            <a:pPr>
              <a:lnSpc>
                <a:spcPct val="107000"/>
              </a:lnSpc>
            </a:pPr>
            <a:r>
              <a:rPr lang="es-ES">
                <a:cs typeface="Calibri" panose="020F0502020204030204" pitchFamily="34" charset="0"/>
              </a:rPr>
              <a:t>c) 10 metros. </a:t>
            </a:r>
            <a:endParaRPr lang="es-ES" sz="1600">
              <a:cs typeface="Calibri" panose="020F0502020204030204" pitchFamily="34" charset="0"/>
            </a:endParaRPr>
          </a:p>
          <a:p>
            <a:pPr>
              <a:lnSpc>
                <a:spcPct val="107000"/>
              </a:lnSpc>
            </a:pPr>
            <a:r>
              <a:rPr lang="es-ES">
                <a:cs typeface="Calibri" panose="020F0502020204030204" pitchFamily="34" charset="0"/>
              </a:rPr>
              <a:t>d) 2 metros. </a:t>
            </a:r>
            <a:endParaRPr lang="es-ES" sz="160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07504" y="3140894"/>
            <a:ext cx="8713663"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ángulo 1"/>
          <p:cNvSpPr>
            <a:spLocks noChangeArrowheads="1"/>
          </p:cNvSpPr>
          <p:nvPr/>
        </p:nvSpPr>
        <p:spPr bwMode="auto">
          <a:xfrm>
            <a:off x="250825" y="1308100"/>
            <a:ext cx="8642350" cy="246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pPr>
            <a:r>
              <a:rPr lang="es-ES" b="1">
                <a:cs typeface="Calibri" panose="020F0502020204030204" pitchFamily="34" charset="0"/>
              </a:rPr>
              <a:t>92. Para el dimensionado de la red de pequeña evacuación de pluviales (CTE DB HS 5), ¿entre qué valores debe estar el área de la superficie de paso del elemento filtrante de una caldereta? </a:t>
            </a:r>
            <a:endParaRPr lang="es-ES" sz="1600">
              <a:cs typeface="Calibri" panose="020F0502020204030204" pitchFamily="34" charset="0"/>
            </a:endParaRPr>
          </a:p>
          <a:p>
            <a:pPr>
              <a:lnSpc>
                <a:spcPct val="107000"/>
              </a:lnSpc>
            </a:pPr>
            <a:r>
              <a:rPr lang="es-ES">
                <a:cs typeface="Calibri" panose="020F0502020204030204" pitchFamily="34" charset="0"/>
              </a:rPr>
              <a:t> </a:t>
            </a:r>
            <a:endParaRPr lang="es-ES" sz="1600">
              <a:cs typeface="Calibri" panose="020F0502020204030204" pitchFamily="34" charset="0"/>
            </a:endParaRPr>
          </a:p>
          <a:p>
            <a:pPr>
              <a:lnSpc>
                <a:spcPct val="107000"/>
              </a:lnSpc>
            </a:pPr>
            <a:r>
              <a:rPr lang="es-ES">
                <a:cs typeface="Calibri" panose="020F0502020204030204" pitchFamily="34" charset="0"/>
              </a:rPr>
              <a:t>a) Debe ser siempre el triple de la sección de la tubería de conexión. </a:t>
            </a:r>
            <a:endParaRPr lang="es-ES" sz="1600">
              <a:cs typeface="Calibri" panose="020F0502020204030204" pitchFamily="34" charset="0"/>
            </a:endParaRPr>
          </a:p>
          <a:p>
            <a:pPr>
              <a:lnSpc>
                <a:spcPct val="107000"/>
              </a:lnSpc>
            </a:pPr>
            <a:r>
              <a:rPr lang="es-ES">
                <a:cs typeface="Calibri" panose="020F0502020204030204" pitchFamily="34" charset="0"/>
              </a:rPr>
              <a:t>b) Debe ser exactamente igual a la sección de la tubería de conexión. </a:t>
            </a:r>
            <a:endParaRPr lang="es-ES" sz="1600">
              <a:cs typeface="Calibri" panose="020F0502020204030204" pitchFamily="34" charset="0"/>
            </a:endParaRPr>
          </a:p>
          <a:p>
            <a:pPr>
              <a:lnSpc>
                <a:spcPct val="107000"/>
              </a:lnSpc>
            </a:pPr>
            <a:r>
              <a:rPr lang="es-ES">
                <a:cs typeface="Calibri" panose="020F0502020204030204" pitchFamily="34" charset="0"/>
              </a:rPr>
              <a:t>c) Entre 0,5 y 1 vez la sección de la tubería a la que se conecta. </a:t>
            </a:r>
            <a:endParaRPr lang="es-ES" sz="1600">
              <a:cs typeface="Calibri" panose="020F0502020204030204" pitchFamily="34" charset="0"/>
            </a:endParaRPr>
          </a:p>
          <a:p>
            <a:pPr>
              <a:lnSpc>
                <a:spcPct val="107000"/>
              </a:lnSpc>
            </a:pPr>
            <a:r>
              <a:rPr lang="es-ES">
                <a:cs typeface="Calibri" panose="020F0502020204030204" pitchFamily="34" charset="0"/>
              </a:rPr>
              <a:t>d) Entre 1,5 y 2 veces la sección de la tubería a la que se conecta. </a:t>
            </a:r>
            <a:endParaRPr lang="es-ES" sz="160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07504" y="3428926"/>
            <a:ext cx="8713663"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ángulo 1"/>
          <p:cNvSpPr>
            <a:spLocks noChangeArrowheads="1"/>
          </p:cNvSpPr>
          <p:nvPr/>
        </p:nvSpPr>
        <p:spPr bwMode="auto">
          <a:xfrm>
            <a:off x="250825" y="1752600"/>
            <a:ext cx="8642350" cy="246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pPr>
            <a:r>
              <a:rPr lang="es-ES" b="1">
                <a:cs typeface="Calibri" panose="020F0502020204030204" pitchFamily="34" charset="0"/>
              </a:rPr>
              <a:t>93. En la ejecución de bajantes de fundición (CTE DB HS 5), ¿qué profundidad libre debe dejarse en las juntas a enchufe y cordón tras retacar la empaquetadura? </a:t>
            </a:r>
            <a:endParaRPr lang="es-ES" sz="1600">
              <a:cs typeface="Calibri" panose="020F0502020204030204" pitchFamily="34" charset="0"/>
            </a:endParaRPr>
          </a:p>
          <a:p>
            <a:pPr>
              <a:lnSpc>
                <a:spcPct val="107000"/>
              </a:lnSpc>
            </a:pPr>
            <a:r>
              <a:rPr lang="es-ES">
                <a:cs typeface="Calibri" panose="020F0502020204030204" pitchFamily="34" charset="0"/>
              </a:rPr>
              <a:t> </a:t>
            </a:r>
            <a:endParaRPr lang="es-ES" sz="1600">
              <a:cs typeface="Calibri" panose="020F0502020204030204" pitchFamily="34" charset="0"/>
            </a:endParaRPr>
          </a:p>
          <a:p>
            <a:pPr>
              <a:lnSpc>
                <a:spcPct val="107000"/>
              </a:lnSpc>
            </a:pPr>
            <a:r>
              <a:rPr lang="es-ES">
                <a:cs typeface="Calibri" panose="020F0502020204030204" pitchFamily="34" charset="0"/>
              </a:rPr>
              <a:t>a) 10 mm. </a:t>
            </a:r>
            <a:endParaRPr lang="es-ES" sz="1600">
              <a:cs typeface="Calibri" panose="020F0502020204030204" pitchFamily="34" charset="0"/>
            </a:endParaRPr>
          </a:p>
          <a:p>
            <a:pPr>
              <a:lnSpc>
                <a:spcPct val="107000"/>
              </a:lnSpc>
            </a:pPr>
            <a:r>
              <a:rPr lang="es-ES">
                <a:cs typeface="Calibri" panose="020F0502020204030204" pitchFamily="34" charset="0"/>
              </a:rPr>
              <a:t>b) 50 mm. </a:t>
            </a:r>
            <a:endParaRPr lang="es-ES" sz="1600">
              <a:cs typeface="Calibri" panose="020F0502020204030204" pitchFamily="34" charset="0"/>
            </a:endParaRPr>
          </a:p>
          <a:p>
            <a:pPr>
              <a:lnSpc>
                <a:spcPct val="107000"/>
              </a:lnSpc>
            </a:pPr>
            <a:r>
              <a:rPr lang="es-ES">
                <a:cs typeface="Calibri" panose="020F0502020204030204" pitchFamily="34" charset="0"/>
              </a:rPr>
              <a:t>c) 25 mm. </a:t>
            </a:r>
            <a:endParaRPr lang="es-ES" sz="1600">
              <a:cs typeface="Calibri" panose="020F0502020204030204" pitchFamily="34" charset="0"/>
            </a:endParaRPr>
          </a:p>
          <a:p>
            <a:pPr>
              <a:lnSpc>
                <a:spcPct val="107000"/>
              </a:lnSpc>
            </a:pPr>
            <a:r>
              <a:rPr lang="es-ES">
                <a:cs typeface="Calibri" panose="020F0502020204030204" pitchFamily="34" charset="0"/>
              </a:rPr>
              <a:t>d) No se deja profundidad libre, debe rellenarse hasta el borde con mortero. </a:t>
            </a:r>
            <a:endParaRPr lang="es-ES" sz="160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07504" y="3572942"/>
            <a:ext cx="8713663"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ángulo 1"/>
          <p:cNvSpPr>
            <a:spLocks noChangeArrowheads="1"/>
          </p:cNvSpPr>
          <p:nvPr/>
        </p:nvSpPr>
        <p:spPr bwMode="auto">
          <a:xfrm>
            <a:off x="250825" y="1604963"/>
            <a:ext cx="8642350" cy="216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pPr>
            <a:r>
              <a:rPr lang="es-ES" b="1">
                <a:cs typeface="Calibri" panose="020F0502020204030204" pitchFamily="34" charset="0"/>
              </a:rPr>
              <a:t>94. Según el CTE DB HS 5, ¿cuál es el nivel de llenado máximo bajo el cual deben dimensionarse los colectores horizontales de aguas residuales? </a:t>
            </a:r>
            <a:endParaRPr lang="es-ES" sz="1600">
              <a:cs typeface="Calibri" panose="020F0502020204030204" pitchFamily="34" charset="0"/>
            </a:endParaRPr>
          </a:p>
          <a:p>
            <a:pPr>
              <a:lnSpc>
                <a:spcPct val="107000"/>
              </a:lnSpc>
            </a:pPr>
            <a:r>
              <a:rPr lang="es-ES">
                <a:cs typeface="Calibri" panose="020F0502020204030204" pitchFamily="34" charset="0"/>
              </a:rPr>
              <a:t> </a:t>
            </a:r>
            <a:endParaRPr lang="es-ES" sz="1600">
              <a:cs typeface="Calibri" panose="020F0502020204030204" pitchFamily="34" charset="0"/>
            </a:endParaRPr>
          </a:p>
          <a:p>
            <a:pPr>
              <a:lnSpc>
                <a:spcPct val="107000"/>
              </a:lnSpc>
            </a:pPr>
            <a:r>
              <a:rPr lang="es-ES">
                <a:cs typeface="Calibri" panose="020F0502020204030204" pitchFamily="34" charset="0"/>
              </a:rPr>
              <a:t>a) A sección llena en régimen permanente. </a:t>
            </a:r>
            <a:endParaRPr lang="es-ES" sz="1600">
              <a:cs typeface="Calibri" panose="020F0502020204030204" pitchFamily="34" charset="0"/>
            </a:endParaRPr>
          </a:p>
          <a:p>
            <a:pPr>
              <a:lnSpc>
                <a:spcPct val="107000"/>
              </a:lnSpc>
            </a:pPr>
            <a:r>
              <a:rPr lang="es-ES">
                <a:cs typeface="Calibri" panose="020F0502020204030204" pitchFamily="34" charset="0"/>
              </a:rPr>
              <a:t>b) A un cuarto de sección para evitar sobrepresiones. </a:t>
            </a:r>
            <a:endParaRPr lang="es-ES" sz="1600">
              <a:cs typeface="Calibri" panose="020F0502020204030204" pitchFamily="34" charset="0"/>
            </a:endParaRPr>
          </a:p>
          <a:p>
            <a:pPr>
              <a:lnSpc>
                <a:spcPct val="107000"/>
              </a:lnSpc>
            </a:pPr>
            <a:r>
              <a:rPr lang="es-ES">
                <a:cs typeface="Calibri" panose="020F0502020204030204" pitchFamily="34" charset="0"/>
              </a:rPr>
              <a:t>c) Hasta un máximo de tres cuartos de sección. </a:t>
            </a:r>
            <a:endParaRPr lang="es-ES" sz="1600">
              <a:cs typeface="Calibri" panose="020F0502020204030204" pitchFamily="34" charset="0"/>
            </a:endParaRPr>
          </a:p>
          <a:p>
            <a:pPr>
              <a:lnSpc>
                <a:spcPct val="107000"/>
              </a:lnSpc>
            </a:pPr>
            <a:r>
              <a:rPr lang="es-ES">
                <a:cs typeface="Calibri" panose="020F0502020204030204" pitchFamily="34" charset="0"/>
              </a:rPr>
              <a:t>d) Estrictamente a media sección en todos los casos. </a:t>
            </a:r>
            <a:endParaRPr lang="es-ES" sz="160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07504" y="3140894"/>
            <a:ext cx="8713663"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ángulo 1"/>
          <p:cNvSpPr>
            <a:spLocks noChangeArrowheads="1"/>
          </p:cNvSpPr>
          <p:nvPr/>
        </p:nvSpPr>
        <p:spPr bwMode="auto">
          <a:xfrm>
            <a:off x="179388" y="1752600"/>
            <a:ext cx="8785225" cy="246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pPr>
            <a:r>
              <a:rPr lang="es-ES" b="1">
                <a:cs typeface="Calibri" panose="020F0502020204030204" pitchFamily="34" charset="0"/>
              </a:rPr>
              <a:t>95. De acuerdo con el apartado de mantenimiento y conservación del CTE DB HS 5, ¿con qué periodicidad debe realizarse la limpieza del separador de grasas y fangos si existiera? </a:t>
            </a:r>
            <a:endParaRPr lang="es-ES" sz="1600">
              <a:cs typeface="Calibri" panose="020F0502020204030204" pitchFamily="34" charset="0"/>
            </a:endParaRPr>
          </a:p>
          <a:p>
            <a:pPr>
              <a:lnSpc>
                <a:spcPct val="107000"/>
              </a:lnSpc>
            </a:pPr>
            <a:r>
              <a:rPr lang="es-ES">
                <a:cs typeface="Calibri" panose="020F0502020204030204" pitchFamily="34" charset="0"/>
              </a:rPr>
              <a:t> </a:t>
            </a:r>
            <a:endParaRPr lang="es-ES" sz="1600">
              <a:cs typeface="Calibri" panose="020F0502020204030204" pitchFamily="34" charset="0"/>
            </a:endParaRPr>
          </a:p>
          <a:p>
            <a:pPr>
              <a:lnSpc>
                <a:spcPct val="107000"/>
              </a:lnSpc>
            </a:pPr>
            <a:r>
              <a:rPr lang="es-ES">
                <a:cs typeface="Calibri" panose="020F0502020204030204" pitchFamily="34" charset="0"/>
              </a:rPr>
              <a:t>a) Una vez al año. </a:t>
            </a:r>
            <a:endParaRPr lang="es-ES" sz="1600">
              <a:cs typeface="Calibri" panose="020F0502020204030204" pitchFamily="34" charset="0"/>
            </a:endParaRPr>
          </a:p>
          <a:p>
            <a:pPr>
              <a:lnSpc>
                <a:spcPct val="107000"/>
              </a:lnSpc>
            </a:pPr>
            <a:r>
              <a:rPr lang="es-ES">
                <a:cs typeface="Calibri" panose="020F0502020204030204" pitchFamily="34" charset="0"/>
              </a:rPr>
              <a:t>b) Cada 6 meses. </a:t>
            </a:r>
            <a:endParaRPr lang="es-ES" sz="1600">
              <a:cs typeface="Calibri" panose="020F0502020204030204" pitchFamily="34" charset="0"/>
            </a:endParaRPr>
          </a:p>
          <a:p>
            <a:pPr>
              <a:lnSpc>
                <a:spcPct val="107000"/>
              </a:lnSpc>
            </a:pPr>
            <a:r>
              <a:rPr lang="es-ES">
                <a:cs typeface="Calibri" panose="020F0502020204030204" pitchFamily="34" charset="0"/>
              </a:rPr>
              <a:t>c) Cada 3 meses. </a:t>
            </a:r>
            <a:endParaRPr lang="es-ES" sz="1600">
              <a:cs typeface="Calibri" panose="020F0502020204030204" pitchFamily="34" charset="0"/>
            </a:endParaRPr>
          </a:p>
          <a:p>
            <a:pPr>
              <a:lnSpc>
                <a:spcPct val="107000"/>
              </a:lnSpc>
            </a:pPr>
            <a:r>
              <a:rPr lang="es-ES">
                <a:cs typeface="Calibri" panose="020F0502020204030204" pitchFamily="34" charset="0"/>
              </a:rPr>
              <a:t>d) Trimestralmente durante los dos primeros años. </a:t>
            </a:r>
            <a:endParaRPr lang="es-ES" sz="160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07504" y="3284910"/>
            <a:ext cx="8713663"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ángulo 1"/>
          <p:cNvSpPr>
            <a:spLocks noChangeArrowheads="1"/>
          </p:cNvSpPr>
          <p:nvPr/>
        </p:nvSpPr>
        <p:spPr bwMode="auto">
          <a:xfrm>
            <a:off x="179388" y="419100"/>
            <a:ext cx="8785225"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pPr>
            <a:r>
              <a:rPr lang="es-ES" b="1">
                <a:cs typeface="Calibri" panose="020F0502020204030204" pitchFamily="34" charset="0"/>
              </a:rPr>
              <a:t>96. Atendiendo al Apéndice de Terminología de la sección HS 5 del CTE, ¿cuál es la función de la "Unidad de desagüe (UD)"? </a:t>
            </a:r>
            <a:endParaRPr lang="es-ES" sz="1600">
              <a:cs typeface="Calibri" panose="020F0502020204030204" pitchFamily="34" charset="0"/>
            </a:endParaRPr>
          </a:p>
          <a:p>
            <a:pPr>
              <a:lnSpc>
                <a:spcPct val="107000"/>
              </a:lnSpc>
            </a:pPr>
            <a:r>
              <a:rPr lang="es-ES">
                <a:cs typeface="Calibri" panose="020F0502020204030204" pitchFamily="34" charset="0"/>
              </a:rPr>
              <a:t> </a:t>
            </a:r>
            <a:endParaRPr lang="es-ES" sz="1600">
              <a:cs typeface="Calibri" panose="020F0502020204030204" pitchFamily="34" charset="0"/>
            </a:endParaRPr>
          </a:p>
          <a:p>
            <a:pPr>
              <a:lnSpc>
                <a:spcPct val="107000"/>
              </a:lnSpc>
            </a:pPr>
            <a:r>
              <a:rPr lang="es-ES">
                <a:cs typeface="Calibri" panose="020F0502020204030204" pitchFamily="34" charset="0"/>
              </a:rPr>
              <a:t>a) Medir la presión estática disponible en los distintos puntos de la red de evacuación para evitar fenómenos de succión. </a:t>
            </a:r>
            <a:endParaRPr lang="es-ES" sz="1600">
              <a:cs typeface="Calibri" panose="020F0502020204030204" pitchFamily="34" charset="0"/>
            </a:endParaRPr>
          </a:p>
          <a:p>
            <a:pPr>
              <a:lnSpc>
                <a:spcPct val="107000"/>
              </a:lnSpc>
            </a:pPr>
            <a:r>
              <a:rPr lang="es-ES">
                <a:cs typeface="Calibri" panose="020F0502020204030204" pitchFamily="34" charset="0"/>
              </a:rPr>
              <a:t>b) Determinar la velocidad mínima de autolimpieza necesaria en los colectores enterrados para evitar la sedimentación de sólidos. </a:t>
            </a:r>
            <a:endParaRPr lang="es-ES" sz="1600">
              <a:cs typeface="Calibri" panose="020F0502020204030204" pitchFamily="34" charset="0"/>
            </a:endParaRPr>
          </a:p>
          <a:p>
            <a:pPr>
              <a:lnSpc>
                <a:spcPct val="107000"/>
              </a:lnSpc>
            </a:pPr>
            <a:r>
              <a:rPr lang="es-ES">
                <a:cs typeface="Calibri" panose="020F0502020204030204" pitchFamily="34" charset="0"/>
              </a:rPr>
              <a:t>c) Establecer el volumen útil de almacenamiento necesario en el pozo de bombeo según el caudal de entrada de aguas residuales. </a:t>
            </a:r>
            <a:endParaRPr lang="es-ES" sz="1600">
              <a:cs typeface="Calibri" panose="020F0502020204030204" pitchFamily="34" charset="0"/>
            </a:endParaRPr>
          </a:p>
          <a:p>
            <a:pPr>
              <a:lnSpc>
                <a:spcPct val="107000"/>
              </a:lnSpc>
            </a:pPr>
            <a:r>
              <a:rPr lang="es-ES">
                <a:cs typeface="Calibri" panose="020F0502020204030204" pitchFamily="34" charset="0"/>
              </a:rPr>
              <a:t>d) Representar el peso que un aparato sanitario tiene en la evaluación de los diámetros de una red de evacuación. </a:t>
            </a:r>
            <a:endParaRPr lang="es-ES" sz="160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07504" y="3140894"/>
            <a:ext cx="8713663" cy="6310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ángulo 1"/>
          <p:cNvSpPr>
            <a:spLocks noChangeArrowheads="1"/>
          </p:cNvSpPr>
          <p:nvPr/>
        </p:nvSpPr>
        <p:spPr bwMode="auto">
          <a:xfrm>
            <a:off x="179388" y="1900238"/>
            <a:ext cx="8785225" cy="216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pPr>
            <a:r>
              <a:rPr lang="es-ES" b="1">
                <a:cs typeface="Calibri" panose="020F0502020204030204" pitchFamily="34" charset="0"/>
              </a:rPr>
              <a:t>97. En la unión de bajantes de PVC (CTE DB HS 5), al utilizar colas sintéticas impermeables, ¿qué holgura debe dejarse en la copa? </a:t>
            </a:r>
            <a:endParaRPr lang="es-ES" sz="1600">
              <a:cs typeface="Calibri" panose="020F0502020204030204" pitchFamily="34" charset="0"/>
            </a:endParaRPr>
          </a:p>
          <a:p>
            <a:pPr>
              <a:lnSpc>
                <a:spcPct val="107000"/>
              </a:lnSpc>
            </a:pPr>
            <a:r>
              <a:rPr lang="es-ES">
                <a:cs typeface="Calibri" panose="020F0502020204030204" pitchFamily="34" charset="0"/>
              </a:rPr>
              <a:t> </a:t>
            </a:r>
            <a:endParaRPr lang="es-ES" sz="1600">
              <a:cs typeface="Calibri" panose="020F0502020204030204" pitchFamily="34" charset="0"/>
            </a:endParaRPr>
          </a:p>
          <a:p>
            <a:pPr>
              <a:lnSpc>
                <a:spcPct val="107000"/>
              </a:lnSpc>
            </a:pPr>
            <a:r>
              <a:rPr lang="es-ES">
                <a:cs typeface="Calibri" panose="020F0502020204030204" pitchFamily="34" charset="0"/>
              </a:rPr>
              <a:t>a) 2 mm. </a:t>
            </a:r>
            <a:endParaRPr lang="es-ES" sz="1600">
              <a:cs typeface="Calibri" panose="020F0502020204030204" pitchFamily="34" charset="0"/>
            </a:endParaRPr>
          </a:p>
          <a:p>
            <a:pPr>
              <a:lnSpc>
                <a:spcPct val="107000"/>
              </a:lnSpc>
            </a:pPr>
            <a:r>
              <a:rPr lang="es-ES">
                <a:cs typeface="Calibri" panose="020F0502020204030204" pitchFamily="34" charset="0"/>
              </a:rPr>
              <a:t>b) 10 mm. </a:t>
            </a:r>
            <a:endParaRPr lang="es-ES" sz="1600">
              <a:cs typeface="Calibri" panose="020F0502020204030204" pitchFamily="34" charset="0"/>
            </a:endParaRPr>
          </a:p>
          <a:p>
            <a:pPr>
              <a:lnSpc>
                <a:spcPct val="107000"/>
              </a:lnSpc>
            </a:pPr>
            <a:r>
              <a:rPr lang="es-ES">
                <a:cs typeface="Calibri" panose="020F0502020204030204" pitchFamily="34" charset="0"/>
              </a:rPr>
              <a:t>c) 5 mm. </a:t>
            </a:r>
            <a:endParaRPr lang="es-ES" sz="1600">
              <a:cs typeface="Calibri" panose="020F0502020204030204" pitchFamily="34" charset="0"/>
            </a:endParaRPr>
          </a:p>
          <a:p>
            <a:pPr>
              <a:lnSpc>
                <a:spcPct val="107000"/>
              </a:lnSpc>
            </a:pPr>
            <a:r>
              <a:rPr lang="es-ES">
                <a:cs typeface="Calibri" panose="020F0502020204030204" pitchFamily="34" charset="0"/>
              </a:rPr>
              <a:t>d) No se debe dejar holgura; el tubo debe introducirse hasta el fondo de la copa. </a:t>
            </a:r>
            <a:endParaRPr lang="es-ES" sz="160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07504" y="3428926"/>
            <a:ext cx="8713663"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ángulo 1"/>
          <p:cNvSpPr>
            <a:spLocks noChangeArrowheads="1"/>
          </p:cNvSpPr>
          <p:nvPr/>
        </p:nvSpPr>
        <p:spPr bwMode="auto">
          <a:xfrm>
            <a:off x="179388" y="1604963"/>
            <a:ext cx="8785225" cy="216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pPr>
            <a:r>
              <a:rPr lang="es-ES" b="1">
                <a:cs typeface="Calibri" panose="020F0502020204030204" pitchFamily="34" charset="0"/>
              </a:rPr>
              <a:t>98. Para el cálculo de las bombas de elevación (CTE DB HS 5), ¿cuál debe ser el caudal mínimo de cada bomba respecto al caudal de aportación? </a:t>
            </a:r>
            <a:endParaRPr lang="es-ES" sz="1600">
              <a:cs typeface="Calibri" panose="020F0502020204030204" pitchFamily="34" charset="0"/>
            </a:endParaRPr>
          </a:p>
          <a:p>
            <a:pPr>
              <a:lnSpc>
                <a:spcPct val="107000"/>
              </a:lnSpc>
            </a:pPr>
            <a:r>
              <a:rPr lang="es-ES">
                <a:cs typeface="Calibri" panose="020F0502020204030204" pitchFamily="34" charset="0"/>
              </a:rPr>
              <a:t> </a:t>
            </a:r>
            <a:endParaRPr lang="es-ES" sz="1600">
              <a:cs typeface="Calibri" panose="020F0502020204030204" pitchFamily="34" charset="0"/>
            </a:endParaRPr>
          </a:p>
          <a:p>
            <a:pPr>
              <a:lnSpc>
                <a:spcPct val="107000"/>
              </a:lnSpc>
            </a:pPr>
            <a:r>
              <a:rPr lang="es-ES">
                <a:cs typeface="Calibri" panose="020F0502020204030204" pitchFamily="34" charset="0"/>
              </a:rPr>
              <a:t>a) Igual o mayor que el 125 % del caudal de aportación. </a:t>
            </a:r>
            <a:endParaRPr lang="es-ES" sz="1600">
              <a:cs typeface="Calibri" panose="020F0502020204030204" pitchFamily="34" charset="0"/>
            </a:endParaRPr>
          </a:p>
          <a:p>
            <a:pPr>
              <a:lnSpc>
                <a:spcPct val="107000"/>
              </a:lnSpc>
            </a:pPr>
            <a:r>
              <a:rPr lang="es-ES">
                <a:cs typeface="Calibri" panose="020F0502020204030204" pitchFamily="34" charset="0"/>
              </a:rPr>
              <a:t>b) Igual al 100 % del caudal de aportación. </a:t>
            </a:r>
            <a:endParaRPr lang="es-ES" sz="1600">
              <a:cs typeface="Calibri" panose="020F0502020204030204" pitchFamily="34" charset="0"/>
            </a:endParaRPr>
          </a:p>
          <a:p>
            <a:pPr>
              <a:lnSpc>
                <a:spcPct val="107000"/>
              </a:lnSpc>
            </a:pPr>
            <a:r>
              <a:rPr lang="es-ES">
                <a:cs typeface="Calibri" panose="020F0502020204030204" pitchFamily="34" charset="0"/>
              </a:rPr>
              <a:t>c) Al menos el 150 % del caudal de aportación. </a:t>
            </a:r>
            <a:endParaRPr lang="es-ES" sz="1600">
              <a:cs typeface="Calibri" panose="020F0502020204030204" pitchFamily="34" charset="0"/>
            </a:endParaRPr>
          </a:p>
          <a:p>
            <a:pPr>
              <a:lnSpc>
                <a:spcPct val="107000"/>
              </a:lnSpc>
            </a:pPr>
            <a:r>
              <a:rPr lang="es-ES">
                <a:cs typeface="Calibri" panose="020F0502020204030204" pitchFamily="34" charset="0"/>
              </a:rPr>
              <a:t>d) El 200 % para garantizar redundancia completa. </a:t>
            </a:r>
            <a:endParaRPr lang="es-ES" sz="160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07504" y="2564904"/>
            <a:ext cx="8713663"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ángulo 1"/>
          <p:cNvSpPr>
            <a:spLocks noChangeArrowheads="1"/>
          </p:cNvSpPr>
          <p:nvPr/>
        </p:nvSpPr>
        <p:spPr bwMode="auto">
          <a:xfrm>
            <a:off x="179388" y="2049463"/>
            <a:ext cx="8713787" cy="216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pPr>
            <a:r>
              <a:rPr lang="es-ES" b="1">
                <a:cs typeface="Calibri" panose="020F0502020204030204" pitchFamily="34" charset="0"/>
              </a:rPr>
              <a:t>99. Según el apartado CTE DB HS 5, ¿cuál debe ser el espesor de la fábrica de ladrillo macizo para las arquetas construidas "in situ"? </a:t>
            </a:r>
            <a:endParaRPr lang="es-ES" sz="1600">
              <a:cs typeface="Calibri" panose="020F0502020204030204" pitchFamily="34" charset="0"/>
            </a:endParaRPr>
          </a:p>
          <a:p>
            <a:pPr>
              <a:lnSpc>
                <a:spcPct val="107000"/>
              </a:lnSpc>
            </a:pPr>
            <a:r>
              <a:rPr lang="es-ES">
                <a:cs typeface="Calibri" panose="020F0502020204030204" pitchFamily="34" charset="0"/>
              </a:rPr>
              <a:t> </a:t>
            </a:r>
            <a:endParaRPr lang="es-ES" sz="1600">
              <a:cs typeface="Calibri" panose="020F0502020204030204" pitchFamily="34" charset="0"/>
            </a:endParaRPr>
          </a:p>
          <a:p>
            <a:pPr>
              <a:lnSpc>
                <a:spcPct val="107000"/>
              </a:lnSpc>
            </a:pPr>
            <a:r>
              <a:rPr lang="es-ES">
                <a:cs typeface="Calibri" panose="020F0502020204030204" pitchFamily="34" charset="0"/>
              </a:rPr>
              <a:t>a) Medio pie de espesor. </a:t>
            </a:r>
            <a:endParaRPr lang="es-ES" sz="1600">
              <a:cs typeface="Calibri" panose="020F0502020204030204" pitchFamily="34" charset="0"/>
            </a:endParaRPr>
          </a:p>
          <a:p>
            <a:pPr>
              <a:lnSpc>
                <a:spcPct val="107000"/>
              </a:lnSpc>
            </a:pPr>
            <a:r>
              <a:rPr lang="es-ES">
                <a:cs typeface="Calibri" panose="020F0502020204030204" pitchFamily="34" charset="0"/>
              </a:rPr>
              <a:t>b) Un pie de espesor. </a:t>
            </a:r>
            <a:endParaRPr lang="es-ES" sz="1600">
              <a:cs typeface="Calibri" panose="020F0502020204030204" pitchFamily="34" charset="0"/>
            </a:endParaRPr>
          </a:p>
          <a:p>
            <a:pPr>
              <a:lnSpc>
                <a:spcPct val="107000"/>
              </a:lnSpc>
            </a:pPr>
            <a:r>
              <a:rPr lang="es-ES">
                <a:cs typeface="Calibri" panose="020F0502020204030204" pitchFamily="34" charset="0"/>
              </a:rPr>
              <a:t>c) Dos pies de espesor. </a:t>
            </a:r>
            <a:endParaRPr lang="es-ES" sz="1600">
              <a:cs typeface="Calibri" panose="020F0502020204030204" pitchFamily="34" charset="0"/>
            </a:endParaRPr>
          </a:p>
          <a:p>
            <a:pPr>
              <a:lnSpc>
                <a:spcPct val="107000"/>
              </a:lnSpc>
            </a:pPr>
            <a:r>
              <a:rPr lang="es-ES">
                <a:cs typeface="Calibri" panose="020F0502020204030204" pitchFamily="34" charset="0"/>
              </a:rPr>
              <a:t>d) 20 cm para garantizar la estanqueidad. </a:t>
            </a:r>
            <a:endParaRPr lang="es-ES" sz="160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07504" y="2996878"/>
            <a:ext cx="8713663"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ángulo 1"/>
          <p:cNvSpPr>
            <a:spLocks noChangeArrowheads="1"/>
          </p:cNvSpPr>
          <p:nvPr/>
        </p:nvSpPr>
        <p:spPr bwMode="auto">
          <a:xfrm>
            <a:off x="179388" y="1900238"/>
            <a:ext cx="8785225" cy="246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pPr>
            <a:r>
              <a:rPr lang="es-ES" b="1">
                <a:cs typeface="Calibri" panose="020F0502020204030204" pitchFamily="34" charset="0"/>
              </a:rPr>
              <a:t>100. Para la protección de tuberías de fundición enterradas en terrenos agresivos (CTE DB HS 5), ¿qué espesor debe tener el tubo de polietileno (PE) utilizado como funda? </a:t>
            </a:r>
            <a:endParaRPr lang="es-ES" sz="1600">
              <a:cs typeface="Calibri" panose="020F0502020204030204" pitchFamily="34" charset="0"/>
            </a:endParaRPr>
          </a:p>
          <a:p>
            <a:pPr>
              <a:lnSpc>
                <a:spcPct val="107000"/>
              </a:lnSpc>
            </a:pPr>
            <a:r>
              <a:rPr lang="es-ES">
                <a:cs typeface="Calibri" panose="020F0502020204030204" pitchFamily="34" charset="0"/>
              </a:rPr>
              <a:t> </a:t>
            </a:r>
            <a:endParaRPr lang="es-ES" sz="1600">
              <a:cs typeface="Calibri" panose="020F0502020204030204" pitchFamily="34" charset="0"/>
            </a:endParaRPr>
          </a:p>
          <a:p>
            <a:pPr>
              <a:lnSpc>
                <a:spcPct val="107000"/>
              </a:lnSpc>
            </a:pPr>
            <a:r>
              <a:rPr lang="es-ES">
                <a:cs typeface="Calibri" panose="020F0502020204030204" pitchFamily="34" charset="0"/>
              </a:rPr>
              <a:t>a) 0,5 mm. </a:t>
            </a:r>
            <a:endParaRPr lang="es-ES" sz="1600">
              <a:cs typeface="Calibri" panose="020F0502020204030204" pitchFamily="34" charset="0"/>
            </a:endParaRPr>
          </a:p>
          <a:p>
            <a:pPr>
              <a:lnSpc>
                <a:spcPct val="107000"/>
              </a:lnSpc>
            </a:pPr>
            <a:r>
              <a:rPr lang="es-ES">
                <a:cs typeface="Calibri" panose="020F0502020204030204" pitchFamily="34" charset="0"/>
              </a:rPr>
              <a:t>b) 1,0 mm. </a:t>
            </a:r>
            <a:endParaRPr lang="es-ES" sz="1600">
              <a:cs typeface="Calibri" panose="020F0502020204030204" pitchFamily="34" charset="0"/>
            </a:endParaRPr>
          </a:p>
          <a:p>
            <a:pPr>
              <a:lnSpc>
                <a:spcPct val="107000"/>
              </a:lnSpc>
            </a:pPr>
            <a:r>
              <a:rPr lang="es-ES">
                <a:cs typeface="Calibri" panose="020F0502020204030204" pitchFamily="34" charset="0"/>
              </a:rPr>
              <a:t>c) 0,2 mm. </a:t>
            </a:r>
            <a:endParaRPr lang="es-ES" sz="1600">
              <a:cs typeface="Calibri" panose="020F0502020204030204" pitchFamily="34" charset="0"/>
            </a:endParaRPr>
          </a:p>
          <a:p>
            <a:pPr>
              <a:lnSpc>
                <a:spcPct val="107000"/>
              </a:lnSpc>
            </a:pPr>
            <a:r>
              <a:rPr lang="es-ES">
                <a:cs typeface="Calibri" panose="020F0502020204030204" pitchFamily="34" charset="0"/>
              </a:rPr>
              <a:t>d) 0,8 mm. </a:t>
            </a:r>
            <a:endParaRPr lang="es-ES" sz="160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07504" y="3716958"/>
            <a:ext cx="8713663"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6F91BD"/>
        </a:solidFill>
        <a:effectLst/>
      </p:bgPr>
    </p:bg>
    <p:spTree>
      <p:nvGrpSpPr>
        <p:cNvPr id="1" name=""/>
        <p:cNvGrpSpPr/>
        <p:nvPr/>
      </p:nvGrpSpPr>
      <p:grpSpPr>
        <a:xfrm>
          <a:off x="0" y="0"/>
          <a:ext cx="0" cy="0"/>
          <a:chOff x="0" y="0"/>
          <a:chExt cx="0" cy="0"/>
        </a:xfrm>
      </p:grpSpPr>
      <p:pic>
        <p:nvPicPr>
          <p:cNvPr id="15362" name="Imagen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46163" y="0"/>
            <a:ext cx="70516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sld>
</file>

<file path=ppt/theme/theme1.xml><?xml version="1.0" encoding="utf-8"?>
<a:theme xmlns:a="http://schemas.openxmlformats.org/drawingml/2006/main" name="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325</TotalTime>
  <Words>327</Words>
  <Application>Microsoft Office PowerPoint</Application>
  <PresentationFormat>Presentación en pantalla (4:3)</PresentationFormat>
  <Paragraphs>62</Paragraphs>
  <Slides>12</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12</vt:i4>
      </vt:variant>
    </vt:vector>
  </HeadingPairs>
  <TitlesOfParts>
    <vt:vector size="16" baseType="lpstr">
      <vt:lpstr>Arial</vt:lpstr>
      <vt:lpstr>Calibri Light</vt:lpstr>
      <vt:lpstr>Calibri</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The houze!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Windows</dc:creator>
  <cp:lastModifiedBy>Cuenta Microsoft</cp:lastModifiedBy>
  <cp:revision>47</cp:revision>
  <dcterms:created xsi:type="dcterms:W3CDTF">2014-09-11T18:25:39Z</dcterms:created>
  <dcterms:modified xsi:type="dcterms:W3CDTF">2026-06-10T05:32:04Z</dcterms:modified>
</cp:coreProperties>
</file>