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65" autoAdjust="0"/>
    <p:restoredTop sz="94660"/>
  </p:normalViewPr>
  <p:slideViewPr>
    <p:cSldViewPr>
      <p:cViewPr varScale="1">
        <p:scale>
          <a:sx n="65" d="100"/>
          <a:sy n="65" d="100"/>
        </p:scale>
        <p:origin x="13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DC0AF25-58E7-4208-97AC-F7DE62EEBD3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350402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36169-A5F9-453B-ADBB-2A12DBE3E4E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1464692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445C2-7228-4C9A-9783-AF80EF2A72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98026414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36702-DA3A-4E7B-BB29-7768A57AE49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6740212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7F27E-1ECF-4FDF-BE46-3A3E5F04BAA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02845151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18187-508D-4BCB-AE14-5D4A954A63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81343644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6BC95-7930-43F8-81D9-E445E3FB43C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119278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DC343-C959-4A59-B4C1-7380F49B050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42737079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4B922-95FC-4EC0-8F84-E4FDBDFABF3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994254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6C0EA-B459-4CBA-A822-01E60EA9CCE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0603121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5109E-A9D0-41D2-9543-AEB8B8686ED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2038229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86BDD-097B-45F8-B91E-53EBAE4FF41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4253914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75920-261C-4DF9-A711-467F86C09B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6776752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6FFB929-FE50-4AA8-A8E6-5B87E5AFB76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250825" y="1905000"/>
            <a:ext cx="86423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solidFill>
                  <a:srgbClr val="000000"/>
                </a:solidFill>
                <a:cs typeface="Calibri" panose="020F0502020204030204" pitchFamily="34" charset="0"/>
              </a:rPr>
              <a:t>1. Según el REBT, en su ITC-BT-05 VERIFICACIONES E INSPECCIONES, ¿quiénes tienen la condición de agentes para llevar a cabo las inspecciones de las instalaciones eléctricas de Baja Tensión?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 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a) Las empresas suministradoras de energía.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b) Las empresas instaladoras que ejecuten la obra.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c) Los Organismos de Control acreditados.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d) El Ministerio de Ciencia y Tecnología exclusivamente.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126219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468313" y="1536700"/>
            <a:ext cx="83518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solidFill>
                  <a:srgbClr val="000000"/>
                </a:solidFill>
                <a:cs typeface="Calibri" panose="020F0502020204030204" pitchFamily="34" charset="0"/>
              </a:rPr>
              <a:t>2. Según el REBT, en su ITC-BT-05 VERIFICACIONES E INSPECCIONES, ¿qué tipo de instalaciones industriales deben pasar una inspección inicial antes de su puesta en servicio?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 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a) Todas las instalaciones industriales sin excepción.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b) Instalaciones industriales que precisen proyecto, con una potencia instalada superior a 100 kW.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c) Instalaciones industriales con potencia superior a 10 kW en locales mojados.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d) Solo aquellas situadas en locales con riesgo de incendio o explosión de clase II.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6792" y="2780928"/>
            <a:ext cx="828198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323850" y="1782763"/>
            <a:ext cx="864076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solidFill>
                  <a:srgbClr val="000000"/>
                </a:solidFill>
                <a:cs typeface="Calibri" panose="020F0502020204030204" pitchFamily="34" charset="0"/>
              </a:rPr>
              <a:t>3. Según el REBT, en su ITC-BT-05 VERIFICACIONES E INSPECCIONES, en el procedimiento de inspección, una calificación "Favorable" implica que: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 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a) No existen defectos de ningún tipo, ni siquiera leves.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b) No se determina la existencia de ningún defecto muy grave o grave.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c) Existen defectos graves, pero no suponen peligro inmediato.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d) La instalación puede dar servicio, aunque tenga un defecto muy grave.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5" name="Rectángulo 4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Rectángulo 5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18589" y="2780928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323850" y="1905000"/>
            <a:ext cx="864076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 dirty="0">
                <a:solidFill>
                  <a:srgbClr val="000000"/>
                </a:solidFill>
                <a:cs typeface="Calibri" panose="020F0502020204030204" pitchFamily="34" charset="0"/>
              </a:rPr>
              <a:t>4. Según la GUÍA-BT-09 INSTALACIONES DE ALUMBRADO EXTERIOR, los soportes, anclajes y cimentaciones de alumbrado exterior se dimensionarán, considerando las luminarias completas instaladas en el soporte, para resistir el viento con un coeficiente de seguridad no inferior a: </a:t>
            </a:r>
            <a:endParaRPr lang="es-ES" sz="1200" b="1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rgbClr val="000000"/>
                </a:solidFill>
                <a:cs typeface="Calibri" panose="020F0502020204030204" pitchFamily="34" charset="0"/>
              </a:rPr>
              <a:t> </a:t>
            </a:r>
            <a:endParaRPr lang="es-ES" sz="1200" b="1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rgbClr val="000000"/>
                </a:solidFill>
                <a:cs typeface="Calibri" panose="020F0502020204030204" pitchFamily="34" charset="0"/>
              </a:rPr>
              <a:t>a) 1,5 </a:t>
            </a:r>
            <a:endParaRPr lang="es-ES" sz="1200" b="1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rgbClr val="000000"/>
                </a:solidFill>
                <a:cs typeface="Calibri" panose="020F0502020204030204" pitchFamily="34" charset="0"/>
              </a:rPr>
              <a:t>b) 2 </a:t>
            </a:r>
            <a:endParaRPr lang="es-ES" sz="1200" b="1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rgbClr val="000000"/>
                </a:solidFill>
                <a:cs typeface="Calibri" panose="020F0502020204030204" pitchFamily="34" charset="0"/>
              </a:rPr>
              <a:t>c) 2,5 </a:t>
            </a:r>
            <a:endParaRPr lang="es-ES" sz="1200" b="1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rgbClr val="000000"/>
                </a:solidFill>
                <a:cs typeface="Calibri" panose="020F0502020204030204" pitchFamily="34" charset="0"/>
              </a:rPr>
              <a:t>d) 3. </a:t>
            </a:r>
            <a:endParaRPr lang="es-ES" sz="1200" b="1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8294" y="3645024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79512" y="1628800"/>
            <a:ext cx="8640960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solidFill>
                  <a:srgbClr val="000000"/>
                </a:solidFill>
                <a:ea typeface="Calibri" panose="020F0502020204030204" pitchFamily="34" charset="0"/>
              </a:rPr>
              <a:t>5. Según la GUÍA-BT-09 INSTALACIONES DE ALUMBRADO EXTERIOR, en soportes metálicos de luminarias, el marcado CE y su información asociada deben colocarse, al menos: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 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a) Solo en la documentación comercial adjunta.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b) Únicamente en una etiqueta adherida al soporte.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c) En el libro de mantenimiento de la instalación.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d) En el propio producto, en una etiqueta, en su embalaje o en la documentación.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4" name="Rectángulo 3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Rectángulo 4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08092" y="3717032"/>
            <a:ext cx="8468364" cy="3589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011928"/>
            <a:ext cx="8568952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solidFill>
                  <a:srgbClr val="000000"/>
                </a:solidFill>
                <a:ea typeface="Calibri" panose="020F0502020204030204" pitchFamily="34" charset="0"/>
              </a:rPr>
              <a:t>6. Según la GUÍA-BT-09 INSTALACIONES DE ALUMBRADO EXTERIOR, en la instalación eléctrica interior de los soportes, ¿qué requisito deben cumplir los conductores respecto a la conexión a terminales?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 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a) Estar hecha de forma que no ejerza sobre los conductores ningún esfuerzo de tracción.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b) Permitir empalmes mediante regletas simples en el interior del fuste.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c) Tener una sección mínima de 1,5 mm2 para ahorro de espacio.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d) Ser exclusivamente de aluminio para evitar el robo de cable.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83568" y="2247712"/>
            <a:ext cx="8281988" cy="6052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1614337"/>
            <a:ext cx="8352928" cy="2443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solidFill>
                  <a:srgbClr val="000000"/>
                </a:solidFill>
                <a:ea typeface="Calibri" panose="020F0502020204030204" pitchFamily="34" charset="0"/>
              </a:rPr>
              <a:t>7. Según la GUÍA-BT-09 INSTALACIONES DE ALUMBRADO EXTERIOR, en ambientes con contaminación o componentes corrosivos, ¿qué grado de protección es recomendable para el compartimento óptico de la luminaria?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 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ea typeface="Calibri" panose="020F0502020204030204" pitchFamily="34" charset="0"/>
              </a:rPr>
              <a:t>a) IP 23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ea typeface="Calibri" panose="020F0502020204030204" pitchFamily="34" charset="0"/>
              </a:rPr>
              <a:t>b) IP 66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ea typeface="Calibri" panose="020F0502020204030204" pitchFamily="34" charset="0"/>
              </a:rPr>
              <a:t>c) IP 44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ea typeface="Calibri" panose="020F0502020204030204" pitchFamily="34" charset="0"/>
              </a:rPr>
              <a:t>d) IP 54 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126219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2028825"/>
            <a:ext cx="864076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solidFill>
                  <a:srgbClr val="000000"/>
                </a:solidFill>
                <a:cs typeface="Calibri" panose="020F0502020204030204" pitchFamily="34" charset="0"/>
              </a:rPr>
              <a:t>8. Según la GUÍA-BT-09 INSTALACIONES DE ALUMBRADO EXTERIOR, para luminarias de Clase I en alumbrado exterior, el cable unipolar de conexión al punto de puesta a tierra del soporte debe ser de: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 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a) 1,5 mm2 de sección.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b) 2,5 mm2 de sección mínima en cobre.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c) 4 mm2 de sección mínima en aluminio. </a:t>
            </a:r>
            <a:endParaRPr lang="es-ES" sz="1200" b="1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solidFill>
                  <a:srgbClr val="000000"/>
                </a:solidFill>
                <a:cs typeface="Calibri" panose="020F0502020204030204" pitchFamily="34" charset="0"/>
              </a:rPr>
              <a:t>d) 10 mm2 de sección para asegurar la equipotencialidad.</a:t>
            </a: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99298" y="3270235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160110"/>
            <a:ext cx="8568952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solidFill>
                  <a:srgbClr val="000000"/>
                </a:solidFill>
                <a:ea typeface="Calibri" panose="020F0502020204030204" pitchFamily="34" charset="0"/>
              </a:rPr>
              <a:t>9. Según la GUÍA-BT-09 INSTALACIONES DE ALUMBRADO EXTERIOR, ¿qué medida de protección contra contactos indirectos requiere la utilización de materiales de Clase II?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 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a) El corte automático de la alimentación mediante diferencial.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b) Ejecutar la instalación para que todo defecto entre partes bajo tensión y accesibles sea improbable.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c) La puesta a tierra de todas las masas metálicas del mobiliario urbano.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d) El uso de muy baja tensión de seguridad (12V).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25451" y="2708920"/>
            <a:ext cx="8281988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1752836"/>
            <a:ext cx="8496944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solidFill>
                  <a:srgbClr val="000000"/>
                </a:solidFill>
                <a:ea typeface="Calibri" panose="020F0502020204030204" pitchFamily="34" charset="0"/>
              </a:rPr>
              <a:t>10. Según la GUÍA-BT-09 INSTALACIONES DE ALUMBRADO EXTERIOR, los conductores de la red de tierra que unan los electrodos, si son desnudos de cobre, tendrán una sección mínima de: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 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a) 16 mm2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b) 25 mm2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c) 35 mm2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</a:rPr>
              <a:t>d) 50 mm2 </a:t>
            </a:r>
            <a:endParaRPr lang="es-ES" sz="1600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520" y="3573016"/>
            <a:ext cx="82819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333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2026-06-04T21:30:08Z</dcterms:modified>
</cp:coreProperties>
</file>