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7E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21" autoAdjust="0"/>
    <p:restoredTop sz="94660"/>
  </p:normalViewPr>
  <p:slideViewPr>
    <p:cSldViewPr>
      <p:cViewPr varScale="1">
        <p:scale>
          <a:sx n="65" d="100"/>
          <a:sy n="65" d="100"/>
        </p:scale>
        <p:origin x="600"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B0C2D884-0BA7-488D-882B-73C8F7487A05}" type="slidenum">
              <a:rPr lang="es-ES" altLang="es-ES"/>
              <a:pPr>
                <a:defRPr/>
              </a:pPr>
              <a:t>‹Nº›</a:t>
            </a:fld>
            <a:endParaRPr lang="es-ES" altLang="es-ES" dirty="0"/>
          </a:p>
        </p:txBody>
      </p:sp>
    </p:spTree>
    <p:extLst>
      <p:ext uri="{BB962C8B-B14F-4D97-AF65-F5344CB8AC3E}">
        <p14:creationId xmlns:p14="http://schemas.microsoft.com/office/powerpoint/2010/main" val="23115790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3C220B54-E6E4-49C5-8837-366F453B9C8B}" type="slidenum">
              <a:rPr lang="es-ES" altLang="es-ES"/>
              <a:pPr>
                <a:defRPr/>
              </a:pPr>
              <a:t>‹Nº›</a:t>
            </a:fld>
            <a:endParaRPr lang="es-ES" altLang="es-ES" dirty="0"/>
          </a:p>
        </p:txBody>
      </p:sp>
    </p:spTree>
    <p:extLst>
      <p:ext uri="{BB962C8B-B14F-4D97-AF65-F5344CB8AC3E}">
        <p14:creationId xmlns:p14="http://schemas.microsoft.com/office/powerpoint/2010/main" val="3784225799"/>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BE485E2-0D16-460E-A334-35DA58560C89}" type="slidenum">
              <a:rPr lang="es-ES" altLang="es-ES"/>
              <a:pPr>
                <a:defRPr/>
              </a:pPr>
              <a:t>‹Nº›</a:t>
            </a:fld>
            <a:endParaRPr lang="es-ES" altLang="es-ES" dirty="0"/>
          </a:p>
        </p:txBody>
      </p:sp>
    </p:spTree>
    <p:extLst>
      <p:ext uri="{BB962C8B-B14F-4D97-AF65-F5344CB8AC3E}">
        <p14:creationId xmlns:p14="http://schemas.microsoft.com/office/powerpoint/2010/main" val="4193451135"/>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7CD8E237-4C51-470E-9C46-78324D3AB009}" type="slidenum">
              <a:rPr lang="es-ES" altLang="es-ES"/>
              <a:pPr>
                <a:defRPr/>
              </a:pPr>
              <a:t>‹Nº›</a:t>
            </a:fld>
            <a:endParaRPr lang="es-ES" altLang="es-ES" dirty="0"/>
          </a:p>
        </p:txBody>
      </p:sp>
    </p:spTree>
    <p:extLst>
      <p:ext uri="{BB962C8B-B14F-4D97-AF65-F5344CB8AC3E}">
        <p14:creationId xmlns:p14="http://schemas.microsoft.com/office/powerpoint/2010/main" val="2254572644"/>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9C432710-D418-4492-8ADD-E808D6CBCAFB}" type="slidenum">
              <a:rPr lang="es-ES" altLang="es-ES"/>
              <a:pPr>
                <a:defRPr/>
              </a:pPr>
              <a:t>‹Nº›</a:t>
            </a:fld>
            <a:endParaRPr lang="es-ES" altLang="es-ES" dirty="0"/>
          </a:p>
        </p:txBody>
      </p:sp>
    </p:spTree>
    <p:extLst>
      <p:ext uri="{BB962C8B-B14F-4D97-AF65-F5344CB8AC3E}">
        <p14:creationId xmlns:p14="http://schemas.microsoft.com/office/powerpoint/2010/main" val="1868823780"/>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9B6858F8-900C-434D-8E87-28B75EF0DB03}" type="slidenum">
              <a:rPr lang="es-ES" altLang="es-ES"/>
              <a:pPr>
                <a:defRPr/>
              </a:pPr>
              <a:t>‹Nº›</a:t>
            </a:fld>
            <a:endParaRPr lang="es-ES" altLang="es-ES" dirty="0"/>
          </a:p>
        </p:txBody>
      </p:sp>
    </p:spTree>
    <p:extLst>
      <p:ext uri="{BB962C8B-B14F-4D97-AF65-F5344CB8AC3E}">
        <p14:creationId xmlns:p14="http://schemas.microsoft.com/office/powerpoint/2010/main" val="1428448833"/>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E2A0CC3F-32E9-4747-B573-5558AFEB4F1D}" type="slidenum">
              <a:rPr lang="es-ES" altLang="es-ES"/>
              <a:pPr>
                <a:defRPr/>
              </a:pPr>
              <a:t>‹Nº›</a:t>
            </a:fld>
            <a:endParaRPr lang="es-ES" altLang="es-ES" dirty="0"/>
          </a:p>
        </p:txBody>
      </p:sp>
    </p:spTree>
    <p:extLst>
      <p:ext uri="{BB962C8B-B14F-4D97-AF65-F5344CB8AC3E}">
        <p14:creationId xmlns:p14="http://schemas.microsoft.com/office/powerpoint/2010/main" val="3680644029"/>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1C783701-354D-43A5-B67F-9B840D30D77E}" type="slidenum">
              <a:rPr lang="es-ES" altLang="es-ES"/>
              <a:pPr>
                <a:defRPr/>
              </a:pPr>
              <a:t>‹Nº›</a:t>
            </a:fld>
            <a:endParaRPr lang="es-ES" altLang="es-ES" dirty="0"/>
          </a:p>
        </p:txBody>
      </p:sp>
    </p:spTree>
    <p:extLst>
      <p:ext uri="{BB962C8B-B14F-4D97-AF65-F5344CB8AC3E}">
        <p14:creationId xmlns:p14="http://schemas.microsoft.com/office/powerpoint/2010/main" val="3418375661"/>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A07DDF53-A4B7-455F-915A-982E119F58CD}" type="slidenum">
              <a:rPr lang="es-ES" altLang="es-ES"/>
              <a:pPr>
                <a:defRPr/>
              </a:pPr>
              <a:t>‹Nº›</a:t>
            </a:fld>
            <a:endParaRPr lang="es-ES" altLang="es-ES" dirty="0"/>
          </a:p>
        </p:txBody>
      </p:sp>
    </p:spTree>
    <p:extLst>
      <p:ext uri="{BB962C8B-B14F-4D97-AF65-F5344CB8AC3E}">
        <p14:creationId xmlns:p14="http://schemas.microsoft.com/office/powerpoint/2010/main" val="1455704742"/>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49EFE931-5F42-4BE0-B6C9-AE9D251E787E}" type="slidenum">
              <a:rPr lang="es-ES" altLang="es-ES"/>
              <a:pPr>
                <a:defRPr/>
              </a:pPr>
              <a:t>‹Nº›</a:t>
            </a:fld>
            <a:endParaRPr lang="es-ES" altLang="es-ES" dirty="0"/>
          </a:p>
        </p:txBody>
      </p:sp>
    </p:spTree>
    <p:extLst>
      <p:ext uri="{BB962C8B-B14F-4D97-AF65-F5344CB8AC3E}">
        <p14:creationId xmlns:p14="http://schemas.microsoft.com/office/powerpoint/2010/main" val="3586689075"/>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A14158F-4F16-46AB-ACBB-906A2AFEC125}" type="slidenum">
              <a:rPr lang="es-ES" altLang="es-ES"/>
              <a:pPr>
                <a:defRPr/>
              </a:pPr>
              <a:t>‹Nº›</a:t>
            </a:fld>
            <a:endParaRPr lang="es-ES" altLang="es-ES" dirty="0"/>
          </a:p>
        </p:txBody>
      </p:sp>
    </p:spTree>
    <p:extLst>
      <p:ext uri="{BB962C8B-B14F-4D97-AF65-F5344CB8AC3E}">
        <p14:creationId xmlns:p14="http://schemas.microsoft.com/office/powerpoint/2010/main" val="932771915"/>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257C2E8-5EA1-49E6-B4B6-86DD75F850B0}" type="slidenum">
              <a:rPr lang="es-ES" altLang="es-ES"/>
              <a:pPr>
                <a:defRPr/>
              </a:pPr>
              <a:t>‹Nº›</a:t>
            </a:fld>
            <a:endParaRPr lang="es-ES" altLang="es-ES" dirty="0"/>
          </a:p>
        </p:txBody>
      </p:sp>
    </p:spTree>
    <p:extLst>
      <p:ext uri="{BB962C8B-B14F-4D97-AF65-F5344CB8AC3E}">
        <p14:creationId xmlns:p14="http://schemas.microsoft.com/office/powerpoint/2010/main" val="1044001854"/>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82CB6234-DB9D-456E-A3E0-8DA913CB1F3E}" type="slidenum">
              <a:rPr lang="es-ES" altLang="es-ES"/>
              <a:pPr>
                <a:defRPr/>
              </a:pPr>
              <a:t>‹Nº›</a:t>
            </a:fld>
            <a:endParaRPr lang="es-ES" altLang="es-ES" dirty="0"/>
          </a:p>
        </p:txBody>
      </p:sp>
    </p:spTree>
    <p:extLst>
      <p:ext uri="{BB962C8B-B14F-4D97-AF65-F5344CB8AC3E}">
        <p14:creationId xmlns:p14="http://schemas.microsoft.com/office/powerpoint/2010/main" val="1476612227"/>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6B193397-324F-45EB-A4A9-C92EAC38C0C7}"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E7E26"/>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332656"/>
            <a:ext cx="7620000" cy="5029200"/>
          </a:xfrm>
          <a:prstGeom prst="rect">
            <a:avLst/>
          </a:prstGeom>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1413064"/>
            <a:ext cx="8496944" cy="2308324"/>
          </a:xfrm>
          <a:prstGeom prst="rect">
            <a:avLst/>
          </a:prstGeom>
        </p:spPr>
        <p:txBody>
          <a:bodyPr wrap="square">
            <a:spAutoFit/>
          </a:bodyPr>
          <a:lstStyle/>
          <a:p>
            <a:pPr>
              <a:spcAft>
                <a:spcPts val="0"/>
              </a:spcAft>
            </a:pPr>
            <a:r>
              <a:rPr lang="es-ES" sz="1600" b="1" dirty="0">
                <a:ea typeface="Calibri" panose="020F0502020204030204" pitchFamily="34" charset="0"/>
              </a:rPr>
              <a:t>191. Ante una intervención en un equipo con elementos en movimiento (como brocas o correas), ¿qué instrucción de seguridad establece el MANUAL INFORMATIVO DE PREVENCIÓN DE RIESGOS LABORALES EN PUESTOS DE MANTENIMIENTO sobre la vestimenta y el uso de protección manual?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Es obligatorio el uso de guantes de protección mecánica reforzada.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No se deben utilizar guantes ni chaquetas con mangas largas amplias.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Se deben usar chaquetas con puños abiertos para facilitar la ventilación.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Los guantes solo se permiten si el equipo no dispone de marcado "CE".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924870"/>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7504" y="1536174"/>
            <a:ext cx="8712968" cy="2308324"/>
          </a:xfrm>
          <a:prstGeom prst="rect">
            <a:avLst/>
          </a:prstGeom>
        </p:spPr>
        <p:txBody>
          <a:bodyPr wrap="square">
            <a:spAutoFit/>
          </a:bodyPr>
          <a:lstStyle/>
          <a:p>
            <a:pPr>
              <a:spcAft>
                <a:spcPts val="0"/>
              </a:spcAft>
            </a:pPr>
            <a:r>
              <a:rPr lang="es-ES" sz="1600" b="1" dirty="0">
                <a:ea typeface="Calibri" panose="020F0502020204030204" pitchFamily="34" charset="0"/>
              </a:rPr>
              <a:t>192. Según el MANUAL INFORMATIVO DE PREVENCIÓN DE RIESGOS LABORALES EN PUESTOS DE MANTENIMIENTO, ¿qué protocolo hay que seguir antes de realizar la limpieza, el cambio de una herramienta o ante un bloqueo de una máquina de carpintería?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Utilizar guantes de protección mecánica.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Limpiar los restos únicamente con aire comprimido.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Mantener la máquina en modo de espera o "stand-</a:t>
            </a:r>
            <a:r>
              <a:rPr lang="es-ES" sz="1600" dirty="0" err="1">
                <a:ea typeface="Calibri" panose="020F0502020204030204" pitchFamily="34" charset="0"/>
              </a:rPr>
              <a:t>by</a:t>
            </a: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Asegurarse de que el equipo esté parado y desconectado.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572942"/>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2274838"/>
            <a:ext cx="8712968" cy="1815882"/>
          </a:xfrm>
          <a:prstGeom prst="rect">
            <a:avLst/>
          </a:prstGeom>
        </p:spPr>
        <p:txBody>
          <a:bodyPr wrap="square">
            <a:spAutoFit/>
          </a:bodyPr>
          <a:lstStyle/>
          <a:p>
            <a:pPr>
              <a:spcAft>
                <a:spcPts val="0"/>
              </a:spcAft>
            </a:pPr>
            <a:r>
              <a:rPr lang="es-ES" sz="1600" b="1" dirty="0">
                <a:ea typeface="Calibri" panose="020F0502020204030204" pitchFamily="34" charset="0"/>
              </a:rPr>
              <a:t>193. ¿En qué componente específico de una bomba centrífuga es probable encontrar amianto en formato friable, según el MANUAL INFORMATIVO DEL AMIANTO?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En el eje de acero de la transmisión.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En el rodamiento de bolas lubricado.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En la junta de presión de la bomba.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En la carcasa exterior de fundición.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572942"/>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7504" y="1905506"/>
            <a:ext cx="8784976" cy="2062103"/>
          </a:xfrm>
          <a:prstGeom prst="rect">
            <a:avLst/>
          </a:prstGeom>
        </p:spPr>
        <p:txBody>
          <a:bodyPr wrap="square">
            <a:spAutoFit/>
          </a:bodyPr>
          <a:lstStyle/>
          <a:p>
            <a:pPr>
              <a:spcAft>
                <a:spcPts val="0"/>
              </a:spcAft>
            </a:pPr>
            <a:r>
              <a:rPr lang="es-ES" sz="1600" b="1" dirty="0">
                <a:ea typeface="Calibri" panose="020F0502020204030204" pitchFamily="34" charset="0"/>
              </a:rPr>
              <a:t>194. De acuerdo al MANUAL INFORMATIVO DEL AMIANTO, el amianto se utilizó en la fabricación de ciertos componentes mecánicos debido a sus propiedades. ¿En qué elementos de transmisión de fuerza se solía emplear como material de fricción?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Frenos y embragues.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Engranajes helicoidales y coronas.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Correas de distribución y cadenas de rodillos.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Rodamientos de agujas y casquillos de bronce.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924870"/>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1413064"/>
            <a:ext cx="8640960" cy="2308324"/>
          </a:xfrm>
          <a:prstGeom prst="rect">
            <a:avLst/>
          </a:prstGeom>
        </p:spPr>
        <p:txBody>
          <a:bodyPr wrap="square">
            <a:spAutoFit/>
          </a:bodyPr>
          <a:lstStyle/>
          <a:p>
            <a:pPr>
              <a:spcAft>
                <a:spcPts val="0"/>
              </a:spcAft>
            </a:pPr>
            <a:r>
              <a:rPr lang="es-ES" sz="1600" b="1" dirty="0">
                <a:ea typeface="Calibri" panose="020F0502020204030204" pitchFamily="34" charset="0"/>
              </a:rPr>
              <a:t>195. Una persona oficial mecánica detecta una "coquilla" de </a:t>
            </a:r>
            <a:r>
              <a:rPr lang="es-ES" sz="1600" b="1" dirty="0" err="1">
                <a:ea typeface="Calibri" panose="020F0502020204030204" pitchFamily="34" charset="0"/>
              </a:rPr>
              <a:t>calorifugado</a:t>
            </a:r>
            <a:r>
              <a:rPr lang="es-ES" sz="1600" b="1" dirty="0">
                <a:ea typeface="Calibri" panose="020F0502020204030204" pitchFamily="34" charset="0"/>
              </a:rPr>
              <a:t> deteriorada en una línea de vapor. De acuerdo al MANUAL INFORMATIVO DEL AMIANTO, ¿por qué se considera este material más peligroso que una tubería de fibrocemento?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Porque el fibrocemento libera fibras de forma espontánea sin manipulación.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Porque el </a:t>
            </a:r>
            <a:r>
              <a:rPr lang="es-ES" sz="1600" dirty="0" err="1">
                <a:ea typeface="Calibri" panose="020F0502020204030204" pitchFamily="34" charset="0"/>
              </a:rPr>
              <a:t>calorifugado</a:t>
            </a:r>
            <a:r>
              <a:rPr lang="es-ES" sz="1600" dirty="0">
                <a:ea typeface="Calibri" panose="020F0502020204030204" pitchFamily="34" charset="0"/>
              </a:rPr>
              <a:t> contiene exclusivamente </a:t>
            </a:r>
            <a:r>
              <a:rPr lang="es-ES" sz="1600" dirty="0" err="1">
                <a:ea typeface="Calibri" panose="020F0502020204030204" pitchFamily="34" charset="0"/>
              </a:rPr>
              <a:t>crocidolita</a:t>
            </a:r>
            <a:r>
              <a:rPr lang="es-ES" sz="1600" dirty="0">
                <a:ea typeface="Calibri" panose="020F0502020204030204" pitchFamily="34" charset="0"/>
              </a:rPr>
              <a:t> (amianto azul).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Porque el fibrocemento es un aislante eléctrico y el </a:t>
            </a:r>
            <a:r>
              <a:rPr lang="es-ES" sz="1600" dirty="0" err="1">
                <a:ea typeface="Calibri" panose="020F0502020204030204" pitchFamily="34" charset="0"/>
              </a:rPr>
              <a:t>calorifugado</a:t>
            </a:r>
            <a:r>
              <a:rPr lang="es-ES" sz="1600" dirty="0">
                <a:ea typeface="Calibri" panose="020F0502020204030204" pitchFamily="34" charset="0"/>
              </a:rPr>
              <a:t> no.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Porque el </a:t>
            </a:r>
            <a:r>
              <a:rPr lang="es-ES" sz="1600" dirty="0" err="1">
                <a:ea typeface="Calibri" panose="020F0502020204030204" pitchFamily="34" charset="0"/>
              </a:rPr>
              <a:t>calorifugado</a:t>
            </a:r>
            <a:r>
              <a:rPr lang="es-ES" sz="1600" dirty="0">
                <a:ea typeface="Calibri" panose="020F0502020204030204" pitchFamily="34" charset="0"/>
              </a:rPr>
              <a:t> es un material friable que puede liberar fibras por simples vibraciones o movimientos del aire.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208546"/>
            <a:ext cx="8281988" cy="5084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7504" y="1166843"/>
            <a:ext cx="8856984" cy="2554545"/>
          </a:xfrm>
          <a:prstGeom prst="rect">
            <a:avLst/>
          </a:prstGeom>
        </p:spPr>
        <p:txBody>
          <a:bodyPr wrap="square">
            <a:spAutoFit/>
          </a:bodyPr>
          <a:lstStyle/>
          <a:p>
            <a:pPr>
              <a:spcAft>
                <a:spcPts val="0"/>
              </a:spcAft>
            </a:pPr>
            <a:r>
              <a:rPr lang="es-ES" sz="1600" b="1" dirty="0">
                <a:ea typeface="Calibri" panose="020F0502020204030204" pitchFamily="34" charset="0"/>
              </a:rPr>
              <a:t>196. Según el MANUAL INFORMATIVO DEL AMIANTO, ¿qué propiedad física de las fibras de amianto deben considerar el personal de mecánica debido al riesgo de contaminación cruzada tras la manipulación?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Su solubilidad inmediata en aceites y grasas industriales.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Su capacidad de adherirse a la ropa y a la piel para desprenderse e inhalarse posteriormente.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Su magnetismo, que las hace acumularse en motores eléctricos.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Su elevada tasa de sedimentación, que provoca que las fibras se depositen en el suelo de forma instantánea tras ser liberadas de la matriz.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504" y="2420888"/>
            <a:ext cx="8281988" cy="5041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782396"/>
            <a:ext cx="8712968" cy="1815882"/>
          </a:xfrm>
          <a:prstGeom prst="rect">
            <a:avLst/>
          </a:prstGeom>
        </p:spPr>
        <p:txBody>
          <a:bodyPr wrap="square">
            <a:spAutoFit/>
          </a:bodyPr>
          <a:lstStyle/>
          <a:p>
            <a:pPr>
              <a:spcAft>
                <a:spcPts val="0"/>
              </a:spcAft>
            </a:pPr>
            <a:r>
              <a:rPr lang="es-ES" sz="1600" b="1" dirty="0">
                <a:ea typeface="Calibri" panose="020F0502020204030204" pitchFamily="34" charset="0"/>
              </a:rPr>
              <a:t>197. ¿Cuándo es estrictamente obligatorio retirar los materiales con amianto (MCA) en una sala de máquinas, según el MANUAL INFORMATIVO DEL AMIANTO?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Tan pronto como se detecte su presencia, independientemente de su estado.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Siempre que la persona oficial mecánica deba realizar un mantenimiento preventivo.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Cuando el equipo cumpla 10 años desde su fabricación.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Únicamente en caso de demoliciones de la instalación.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284984"/>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674400"/>
            <a:ext cx="8640960" cy="3046988"/>
          </a:xfrm>
          <a:prstGeom prst="rect">
            <a:avLst/>
          </a:prstGeom>
        </p:spPr>
        <p:txBody>
          <a:bodyPr wrap="square">
            <a:spAutoFit/>
          </a:bodyPr>
          <a:lstStyle/>
          <a:p>
            <a:pPr>
              <a:spcAft>
                <a:spcPts val="0"/>
              </a:spcAft>
            </a:pPr>
            <a:r>
              <a:rPr lang="es-ES" sz="1600" b="1" dirty="0">
                <a:ea typeface="Calibri" panose="020F0502020204030204" pitchFamily="34" charset="0"/>
              </a:rPr>
              <a:t>198. De acuerdo al MANUAL INFORMATIVO DEL AMIANTO, ¿cómo se clasifican elementos como las cisternas o bajantes de fibrocemento y cuál es su característica principal respecto a la seguridad ambiental?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Son materiales friables, lo que significa que el amianto puede desprenderse en forma de polvo mediante la simple presión manual al manipular la pieza.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Son materiales compuestos (</a:t>
            </a:r>
            <a:r>
              <a:rPr lang="es-ES" sz="1600" dirty="0" err="1">
                <a:ea typeface="Calibri" panose="020F0502020204030204" pitchFamily="34" charset="0"/>
              </a:rPr>
              <a:t>composites</a:t>
            </a:r>
            <a:r>
              <a:rPr lang="es-ES" sz="1600" dirty="0">
                <a:ea typeface="Calibri" panose="020F0502020204030204" pitchFamily="34" charset="0"/>
              </a:rPr>
              <a:t>), los cuales solo liberan fibras si se someten a procesos de trituración o rotura mecánica bajo condiciones de alta temperatura.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Son materiales no friables, definidos como aquellos en los que el amianto está firmemente retenido, dificultando la liberación de fibras al ambiente.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Son materiales aislantes térmicos, cuya peligrosidad es nula independientemente de su estado de conservación, siempre que no sean golpeados con herramientas de percusión.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708920"/>
            <a:ext cx="8281988" cy="5040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1536174"/>
            <a:ext cx="8784976" cy="2062103"/>
          </a:xfrm>
          <a:prstGeom prst="rect">
            <a:avLst/>
          </a:prstGeom>
        </p:spPr>
        <p:txBody>
          <a:bodyPr wrap="square">
            <a:spAutoFit/>
          </a:bodyPr>
          <a:lstStyle/>
          <a:p>
            <a:pPr>
              <a:spcAft>
                <a:spcPts val="0"/>
              </a:spcAft>
            </a:pPr>
            <a:r>
              <a:rPr lang="es-ES" sz="1600" b="1" dirty="0">
                <a:ea typeface="Calibri" panose="020F0502020204030204" pitchFamily="34" charset="0"/>
              </a:rPr>
              <a:t>199. Según la iconografía (MANUAL INFORMATIVO DEL AMIANTO), ¿cuál es el mensaje de advertencia específico que acompaña obligatoriamente al símbolo de la letra "a" en las etiquetas reglamentarias para materiales con amianto?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"Atención contiene amianto. Respirar el polvo de amianto es peligroso para la salud."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"Atención: Material friable. Peligro de desprendimiento de fibras por vibración."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"Peligro: Prohibido manipular sin equipo de protección respiratoria autónomo."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"Aviso: Material retirado de la instalación. No almacenar en zonas de paso."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2567225"/>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07504" y="1905506"/>
            <a:ext cx="8856984" cy="2062103"/>
          </a:xfrm>
          <a:prstGeom prst="rect">
            <a:avLst/>
          </a:prstGeom>
        </p:spPr>
        <p:txBody>
          <a:bodyPr wrap="square">
            <a:spAutoFit/>
          </a:bodyPr>
          <a:lstStyle/>
          <a:p>
            <a:pPr>
              <a:spcAft>
                <a:spcPts val="0"/>
              </a:spcAft>
            </a:pPr>
            <a:r>
              <a:rPr lang="es-ES" sz="1600" b="1" dirty="0">
                <a:ea typeface="Calibri" panose="020F0502020204030204" pitchFamily="34" charset="0"/>
              </a:rPr>
              <a:t>200. Dentro del conjunto de silicatos complejos que forman el amianto, el MANUAL INFORMATIVO DEL AMIANTO identifica 6 variedades específicas. ¿Cuál de las siguientes opciones corresponde a una de estas variedades y su denominación común?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a) Lana de vidrio (amianto amarillo).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b) Crisotilo (amianto blanco).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c) Fibra de roca (amianto gris). </a:t>
            </a:r>
            <a:endParaRPr lang="es-ES" sz="1200" dirty="0" smtClean="0">
              <a:effectLst/>
              <a:latin typeface="Times New Roman" panose="02020603050405020304" pitchFamily="18" charset="0"/>
              <a:ea typeface="Calibri" panose="020F0502020204030204" pitchFamily="34" charset="0"/>
            </a:endParaRPr>
          </a:p>
          <a:p>
            <a:pPr>
              <a:spcAft>
                <a:spcPts val="0"/>
              </a:spcAft>
            </a:pPr>
            <a:r>
              <a:rPr lang="es-ES" sz="1600" dirty="0">
                <a:ea typeface="Calibri" panose="020F0502020204030204" pitchFamily="34" charset="0"/>
              </a:rPr>
              <a:t>d) Silicato de potasio (amianto transparente). </a:t>
            </a:r>
            <a:endParaRPr lang="es-ES" sz="1200" dirty="0">
              <a:effectLst/>
              <a:latin typeface="Times New Roman" panose="02020603050405020304" pitchFamily="18" charset="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212902"/>
            <a:ext cx="8281988" cy="2529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E7E26"/>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5077" y="0"/>
            <a:ext cx="7033846" cy="6858000"/>
          </a:xfrm>
          <a:prstGeom prst="rect">
            <a:avLst/>
          </a:prstGeom>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326</TotalTime>
  <Words>380</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 Light</vt:lpstr>
      <vt:lpstr>Calibri</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50</cp:revision>
  <dcterms:created xsi:type="dcterms:W3CDTF">2014-09-11T18:25:39Z</dcterms:created>
  <dcterms:modified xsi:type="dcterms:W3CDTF">2026-06-12T06:27:30Z</dcterms:modified>
</cp:coreProperties>
</file>