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1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79" autoAdjust="0"/>
    <p:restoredTop sz="94660"/>
  </p:normalViewPr>
  <p:slideViewPr>
    <p:cSldViewPr>
      <p:cViewPr varScale="1">
        <p:scale>
          <a:sx n="65" d="100"/>
          <a:sy n="65" d="100"/>
        </p:scale>
        <p:origin x="128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1DDD8C2B-C7E6-471D-93F9-806729CEC34B}" type="slidenum">
              <a:rPr lang="es-ES" altLang="es-ES"/>
              <a:pPr>
                <a:defRPr/>
              </a:pPr>
              <a:t>‹Nº›</a:t>
            </a:fld>
            <a:endParaRPr lang="es-ES" altLang="es-ES" dirty="0"/>
          </a:p>
        </p:txBody>
      </p:sp>
    </p:spTree>
    <p:extLst>
      <p:ext uri="{BB962C8B-B14F-4D97-AF65-F5344CB8AC3E}">
        <p14:creationId xmlns:p14="http://schemas.microsoft.com/office/powerpoint/2010/main" val="120275045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C38A8B7C-25C3-4639-B936-F1F06DECCE79}" type="slidenum">
              <a:rPr lang="es-ES" altLang="es-ES"/>
              <a:pPr>
                <a:defRPr/>
              </a:pPr>
              <a:t>‹Nº›</a:t>
            </a:fld>
            <a:endParaRPr lang="es-ES" altLang="es-ES" dirty="0"/>
          </a:p>
        </p:txBody>
      </p:sp>
    </p:spTree>
    <p:extLst>
      <p:ext uri="{BB962C8B-B14F-4D97-AF65-F5344CB8AC3E}">
        <p14:creationId xmlns:p14="http://schemas.microsoft.com/office/powerpoint/2010/main" val="1314100108"/>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237F8EE6-D42D-472F-8CF7-5010D8AB3522}" type="slidenum">
              <a:rPr lang="es-ES" altLang="es-ES"/>
              <a:pPr>
                <a:defRPr/>
              </a:pPr>
              <a:t>‹Nº›</a:t>
            </a:fld>
            <a:endParaRPr lang="es-ES" altLang="es-ES" dirty="0"/>
          </a:p>
        </p:txBody>
      </p:sp>
    </p:spTree>
    <p:extLst>
      <p:ext uri="{BB962C8B-B14F-4D97-AF65-F5344CB8AC3E}">
        <p14:creationId xmlns:p14="http://schemas.microsoft.com/office/powerpoint/2010/main" val="1673574662"/>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F6E5E132-CFF4-471D-8FEB-419E47820C2B}" type="slidenum">
              <a:rPr lang="es-ES" altLang="es-ES"/>
              <a:pPr>
                <a:defRPr/>
              </a:pPr>
              <a:t>‹Nº›</a:t>
            </a:fld>
            <a:endParaRPr lang="es-ES" altLang="es-ES" dirty="0"/>
          </a:p>
        </p:txBody>
      </p:sp>
    </p:spTree>
    <p:extLst>
      <p:ext uri="{BB962C8B-B14F-4D97-AF65-F5344CB8AC3E}">
        <p14:creationId xmlns:p14="http://schemas.microsoft.com/office/powerpoint/2010/main" val="1656487829"/>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FCEFC899-31F6-46A1-B49F-744B64E5EB47}" type="slidenum">
              <a:rPr lang="es-ES" altLang="es-ES"/>
              <a:pPr>
                <a:defRPr/>
              </a:pPr>
              <a:t>‹Nº›</a:t>
            </a:fld>
            <a:endParaRPr lang="es-ES" altLang="es-ES" dirty="0"/>
          </a:p>
        </p:txBody>
      </p:sp>
    </p:spTree>
    <p:extLst>
      <p:ext uri="{BB962C8B-B14F-4D97-AF65-F5344CB8AC3E}">
        <p14:creationId xmlns:p14="http://schemas.microsoft.com/office/powerpoint/2010/main" val="1014813395"/>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4C384B6F-44BD-476B-857E-9FEE6B8BC367}" type="slidenum">
              <a:rPr lang="es-ES" altLang="es-ES"/>
              <a:pPr>
                <a:defRPr/>
              </a:pPr>
              <a:t>‹Nº›</a:t>
            </a:fld>
            <a:endParaRPr lang="es-ES" altLang="es-ES" dirty="0"/>
          </a:p>
        </p:txBody>
      </p:sp>
    </p:spTree>
    <p:extLst>
      <p:ext uri="{BB962C8B-B14F-4D97-AF65-F5344CB8AC3E}">
        <p14:creationId xmlns:p14="http://schemas.microsoft.com/office/powerpoint/2010/main" val="2057674907"/>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F9CBAB79-8E18-431E-ABC8-6239EAE57284}" type="slidenum">
              <a:rPr lang="es-ES" altLang="es-ES"/>
              <a:pPr>
                <a:defRPr/>
              </a:pPr>
              <a:t>‹Nº›</a:t>
            </a:fld>
            <a:endParaRPr lang="es-ES" altLang="es-ES" dirty="0"/>
          </a:p>
        </p:txBody>
      </p:sp>
    </p:spTree>
    <p:extLst>
      <p:ext uri="{BB962C8B-B14F-4D97-AF65-F5344CB8AC3E}">
        <p14:creationId xmlns:p14="http://schemas.microsoft.com/office/powerpoint/2010/main" val="2793487147"/>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5712300C-03FA-4705-B54B-2A959EA5C694}" type="slidenum">
              <a:rPr lang="es-ES" altLang="es-ES"/>
              <a:pPr>
                <a:defRPr/>
              </a:pPr>
              <a:t>‹Nº›</a:t>
            </a:fld>
            <a:endParaRPr lang="es-ES" altLang="es-ES" dirty="0"/>
          </a:p>
        </p:txBody>
      </p:sp>
    </p:spTree>
    <p:extLst>
      <p:ext uri="{BB962C8B-B14F-4D97-AF65-F5344CB8AC3E}">
        <p14:creationId xmlns:p14="http://schemas.microsoft.com/office/powerpoint/2010/main" val="2348330637"/>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3E3D1FFD-6415-4F05-8E13-E18204275415}" type="slidenum">
              <a:rPr lang="es-ES" altLang="es-ES"/>
              <a:pPr>
                <a:defRPr/>
              </a:pPr>
              <a:t>‹Nº›</a:t>
            </a:fld>
            <a:endParaRPr lang="es-ES" altLang="es-ES" dirty="0"/>
          </a:p>
        </p:txBody>
      </p:sp>
    </p:spTree>
    <p:extLst>
      <p:ext uri="{BB962C8B-B14F-4D97-AF65-F5344CB8AC3E}">
        <p14:creationId xmlns:p14="http://schemas.microsoft.com/office/powerpoint/2010/main" val="445949334"/>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ED67E6BB-9871-4FA2-9D1A-F5F1348080B2}" type="slidenum">
              <a:rPr lang="es-ES" altLang="es-ES"/>
              <a:pPr>
                <a:defRPr/>
              </a:pPr>
              <a:t>‹Nº›</a:t>
            </a:fld>
            <a:endParaRPr lang="es-ES" altLang="es-ES" dirty="0"/>
          </a:p>
        </p:txBody>
      </p:sp>
    </p:spTree>
    <p:extLst>
      <p:ext uri="{BB962C8B-B14F-4D97-AF65-F5344CB8AC3E}">
        <p14:creationId xmlns:p14="http://schemas.microsoft.com/office/powerpoint/2010/main" val="2877268408"/>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9CB7BD61-9B96-4705-8D62-83C764DC087C}" type="slidenum">
              <a:rPr lang="es-ES" altLang="es-ES"/>
              <a:pPr>
                <a:defRPr/>
              </a:pPr>
              <a:t>‹Nº›</a:t>
            </a:fld>
            <a:endParaRPr lang="es-ES" altLang="es-ES" dirty="0"/>
          </a:p>
        </p:txBody>
      </p:sp>
    </p:spTree>
    <p:extLst>
      <p:ext uri="{BB962C8B-B14F-4D97-AF65-F5344CB8AC3E}">
        <p14:creationId xmlns:p14="http://schemas.microsoft.com/office/powerpoint/2010/main" val="1814967969"/>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6A6E8D2C-CBDB-4848-A38C-C8EE525EE7D3}" type="slidenum">
              <a:rPr lang="es-ES" altLang="es-ES"/>
              <a:pPr>
                <a:defRPr/>
              </a:pPr>
              <a:t>‹Nº›</a:t>
            </a:fld>
            <a:endParaRPr lang="es-ES" altLang="es-ES" dirty="0"/>
          </a:p>
        </p:txBody>
      </p:sp>
    </p:spTree>
    <p:extLst>
      <p:ext uri="{BB962C8B-B14F-4D97-AF65-F5344CB8AC3E}">
        <p14:creationId xmlns:p14="http://schemas.microsoft.com/office/powerpoint/2010/main" val="1735016941"/>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09CEC0C7-7EFA-4028-B296-1E43D3A5AB38}" type="slidenum">
              <a:rPr lang="es-ES" altLang="es-ES"/>
              <a:pPr>
                <a:defRPr/>
              </a:pPr>
              <a:t>‹Nº›</a:t>
            </a:fld>
            <a:endParaRPr lang="es-ES" altLang="es-ES" dirty="0"/>
          </a:p>
        </p:txBody>
      </p:sp>
    </p:spTree>
    <p:extLst>
      <p:ext uri="{BB962C8B-B14F-4D97-AF65-F5344CB8AC3E}">
        <p14:creationId xmlns:p14="http://schemas.microsoft.com/office/powerpoint/2010/main" val="1678997624"/>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F4BAAEB3-1D5E-4974-8C29-AB14E81DE5D1}"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00A1E7"/>
        </a:solidFill>
        <a:effectLst/>
      </p:bgPr>
    </p:bg>
    <p:spTree>
      <p:nvGrpSpPr>
        <p:cNvPr id="1" name=""/>
        <p:cNvGrpSpPr/>
        <p:nvPr/>
      </p:nvGrpSpPr>
      <p:grpSpPr>
        <a:xfrm>
          <a:off x="0" y="0"/>
          <a:ext cx="0" cy="0"/>
          <a:chOff x="0" y="0"/>
          <a:chExt cx="0" cy="0"/>
        </a:xfrm>
      </p:grpSpPr>
      <p:sp>
        <p:nvSpPr>
          <p:cNvPr id="2" name="Rectángulo redondeado 1">
            <a:hlinkClick r:id="" action="ppaction://hlinkshowjump?jump=nextslide">
              <a:snd r:embed="rId2" name="chimes.wav"/>
            </a:hlinkClick>
          </p:cNvPr>
          <p:cNvSpPr/>
          <p:nvPr/>
        </p:nvSpPr>
        <p:spPr>
          <a:xfrm>
            <a:off x="1547813" y="5589588"/>
            <a:ext cx="2665412"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6" name="Rectángulo redondeado 5">
            <a:hlinkClick r:id="" action="ppaction://hlinkshowjump?jump=endshow"/>
          </p:cNvPr>
          <p:cNvSpPr/>
          <p:nvPr/>
        </p:nvSpPr>
        <p:spPr>
          <a:xfrm>
            <a:off x="5292725" y="5589588"/>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4100" name="Imagen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7088" y="188913"/>
            <a:ext cx="762000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ángulo 1"/>
          <p:cNvSpPr>
            <a:spLocks noChangeArrowheads="1"/>
          </p:cNvSpPr>
          <p:nvPr/>
        </p:nvSpPr>
        <p:spPr bwMode="auto">
          <a:xfrm>
            <a:off x="250825" y="1290638"/>
            <a:ext cx="864235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141. Según los requisitos de seguridad establecidos en la norma UNE-EN ISO 7396-1: 2016 para la ubicación de los sistemas de suministro, ¿a qué niveles de concentración de oxígeno debe activarse la alarma sonora y visual del monitor instalado en la entrada de los locales de suministro (para gases distintos al aire médico)?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a) Concentraciones inferiores al 18,0 % o superiores al 24,0 %.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b) Concentraciones inferiores al 19,5 % o superiores al 23,5 %.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c) Concentraciones inferiores al 17,5 % o superiores al 22,5 %. </a:t>
            </a:r>
            <a:endParaRPr lang="es-ES" sz="1200">
              <a:latin typeface="Times New Roman" panose="02020603050405020304" pitchFamily="18" charset="0"/>
              <a:cs typeface="Calibri" panose="020F0502020204030204" pitchFamily="34" charset="0"/>
            </a:endParaRPr>
          </a:p>
          <a:p>
            <a:r>
              <a:rPr lang="es-ES" sz="1600">
                <a:cs typeface="Calibri" panose="020F0502020204030204" pitchFamily="34" charset="0"/>
              </a:rPr>
              <a:t>d) Concentraciones inferiores al 20,0 % o superiores al 25,0 %. </a:t>
            </a:r>
            <a:endParaRPr lang="es-ES" sz="1200">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2780854"/>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23528" y="920621"/>
            <a:ext cx="8568952" cy="3046988"/>
          </a:xfrm>
          <a:prstGeom prst="rect">
            <a:avLst/>
          </a:prstGeom>
        </p:spPr>
        <p:txBody>
          <a:bodyPr wrap="square">
            <a:spAutoFit/>
          </a:bodyPr>
          <a:lstStyle/>
          <a:p>
            <a:pPr>
              <a:spcAft>
                <a:spcPts val="0"/>
              </a:spcAft>
            </a:pPr>
            <a:r>
              <a:rPr lang="es-ES" sz="1600" b="1" dirty="0">
                <a:ea typeface="Calibri" panose="020F0502020204030204" pitchFamily="34" charset="0"/>
              </a:rPr>
              <a:t>142. Según los requisitos de continuidad y seguridad establecidos en la norma UNE-EN ISO 7396-1: 2016, ¿qué condición de activación debe cumplir obligatoriamente una fuente de suministro de reserva cuando tanto la fuente primaria como la secundaria dependen de la red de energía eléctrica para su funcionamiento?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La activación podrá ser manual siempre que el centro sanitario cuente con personal de mantenimiento presente las 24 horas.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La activación debe realizarse mediante un conmutador de transferencia manual ubicado en la sala de máquinas.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La activación debe ser obligatoriamente automática.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d) Solo se requiere activación automática si el sistema de suministro carece de un depósito de almacenamiento de gran capacidad. </a:t>
            </a:r>
            <a:endParaRPr lang="es-ES" sz="1200"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3140968"/>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797511"/>
            <a:ext cx="8568952" cy="3293209"/>
          </a:xfrm>
          <a:prstGeom prst="rect">
            <a:avLst/>
          </a:prstGeom>
        </p:spPr>
        <p:txBody>
          <a:bodyPr wrap="square">
            <a:spAutoFit/>
          </a:bodyPr>
          <a:lstStyle/>
          <a:p>
            <a:pPr>
              <a:spcAft>
                <a:spcPts val="0"/>
              </a:spcAft>
            </a:pPr>
            <a:r>
              <a:rPr lang="es-ES" sz="1600" b="1" dirty="0">
                <a:ea typeface="Calibri" panose="020F0502020204030204" pitchFamily="34" charset="0"/>
              </a:rPr>
              <a:t>143. En relación con el ensamblado del suministro de mantenimiento para gases medicinales, ¿cuáles son los componentes obligatorios que debe incluir según la norma UNE-EN ISO 7396-1: 2016?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Un conector de entrada selectivo del gas, un medio de descarga de presión, una válvula unidireccional y una válvula de corte.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Únicamente un manómetro de alta presión con escala graduada en bares y una válvula de purga manual de accionamiento rápido.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Un regulador de presión de doble etapa con membrana de acero inoxidable y un filtro de partículas de núcleo cerámico capaz de retener impurezas de hasta 0,01 micras.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d) Un conector rápido de tipo universal compatible con cualquier gas medicinal y una válvula de aislamiento con sistema de bloqueo para prevenir aperturas accidentales por personal no autorizado. </a:t>
            </a:r>
            <a:endParaRPr lang="es-ES" sz="1200"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1772816"/>
            <a:ext cx="8281988" cy="5041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23528" y="2028617"/>
            <a:ext cx="8496944" cy="2062103"/>
          </a:xfrm>
          <a:prstGeom prst="rect">
            <a:avLst/>
          </a:prstGeom>
        </p:spPr>
        <p:txBody>
          <a:bodyPr wrap="square">
            <a:spAutoFit/>
          </a:bodyPr>
          <a:lstStyle/>
          <a:p>
            <a:pPr>
              <a:spcAft>
                <a:spcPts val="0"/>
              </a:spcAft>
            </a:pPr>
            <a:r>
              <a:rPr lang="es-ES" sz="1600" b="1" dirty="0">
                <a:ea typeface="Calibri" panose="020F0502020204030204" pitchFamily="34" charset="0"/>
              </a:rPr>
              <a:t>144. Según los requisitos de la norma UNE-EN ISO 7396-1: 2016 para sistemas con concentradores de oxígeno, ¿qué exactitud deben garantizar los analizadores de oxígeno mediante sus compensaciones de temperatura y presión?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 5 % del valor medido.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 0,5 % del valor medido.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 1 % del valor medido.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d) ± 2 % del valor medido. </a:t>
            </a:r>
            <a:endParaRPr lang="es-ES" sz="1200"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3501008"/>
            <a:ext cx="8281988"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23528" y="1289953"/>
            <a:ext cx="8640960" cy="2308324"/>
          </a:xfrm>
          <a:prstGeom prst="rect">
            <a:avLst/>
          </a:prstGeom>
        </p:spPr>
        <p:txBody>
          <a:bodyPr wrap="square">
            <a:spAutoFit/>
          </a:bodyPr>
          <a:lstStyle/>
          <a:p>
            <a:pPr>
              <a:spcAft>
                <a:spcPts val="0"/>
              </a:spcAft>
            </a:pPr>
            <a:r>
              <a:rPr lang="es-ES" sz="1600" b="1" dirty="0">
                <a:ea typeface="Calibri" panose="020F0502020204030204" pitchFamily="34" charset="0"/>
              </a:rPr>
              <a:t>145. De acuerdo con los parámetros técnicos de la norma UNE-EN ISO 7396-1: 2016, ¿cuál es el cambio de presión máximo permisible y el caudal de ensayo requerido para los gases medicinales comprimidos (distintos al aire o nitrógeno motriz) durante el ensayo de obstrucción y flujo efectuado en cada unidad terminal?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Un cambio de presión ≤ 15 % a un caudal de ensayo de 350 l/min.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Un cambio de presión ≤ 10 % a un caudal de ensayo de 40 l/min.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Un cambio de presión ≤ 5 % a un caudal de ensayo de 150 l/min.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d) Un cambio de presión ≤ 20 % a un caudal de ensayo de 10 l/min. </a:t>
            </a:r>
            <a:endParaRPr lang="es-ES" sz="1200"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2780854"/>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2274838"/>
            <a:ext cx="8640960" cy="1815882"/>
          </a:xfrm>
          <a:prstGeom prst="rect">
            <a:avLst/>
          </a:prstGeom>
        </p:spPr>
        <p:txBody>
          <a:bodyPr wrap="square">
            <a:spAutoFit/>
          </a:bodyPr>
          <a:lstStyle/>
          <a:p>
            <a:pPr>
              <a:spcAft>
                <a:spcPts val="0"/>
              </a:spcAft>
            </a:pPr>
            <a:r>
              <a:rPr lang="es-ES" sz="1600" b="1" dirty="0">
                <a:ea typeface="Calibri" panose="020F0502020204030204" pitchFamily="34" charset="0"/>
              </a:rPr>
              <a:t>146. Atendiendo a la norma UNE-EN ISO 7396-1: 2016, ¿cuál es el límite de presión absoluta establecido para el funcionamiento nominal del vacío?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&lt; 80 </a:t>
            </a:r>
            <a:r>
              <a:rPr lang="es-ES" sz="1600" dirty="0" err="1">
                <a:ea typeface="Calibri" panose="020F0502020204030204" pitchFamily="34" charset="0"/>
              </a:rPr>
              <a:t>kPa</a:t>
            </a:r>
            <a:r>
              <a:rPr lang="es-ES" sz="1600" dirty="0">
                <a:ea typeface="Calibri" panose="020F0502020204030204" pitchFamily="34" charset="0"/>
              </a:rPr>
              <a:t>.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&lt; 40 </a:t>
            </a:r>
            <a:r>
              <a:rPr lang="es-ES" sz="1600" dirty="0" err="1">
                <a:ea typeface="Calibri" panose="020F0502020204030204" pitchFamily="34" charset="0"/>
              </a:rPr>
              <a:t>kPa</a:t>
            </a:r>
            <a:r>
              <a:rPr lang="es-ES" sz="1600" dirty="0">
                <a:ea typeface="Calibri" panose="020F0502020204030204" pitchFamily="34" charset="0"/>
              </a:rPr>
              <a:t>.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&lt; 100 </a:t>
            </a:r>
            <a:r>
              <a:rPr lang="es-ES" sz="1600" dirty="0" err="1">
                <a:ea typeface="Calibri" panose="020F0502020204030204" pitchFamily="34" charset="0"/>
              </a:rPr>
              <a:t>kPa</a:t>
            </a:r>
            <a:r>
              <a:rPr lang="es-ES" sz="1600" dirty="0">
                <a:ea typeface="Calibri" panose="020F0502020204030204" pitchFamily="34" charset="0"/>
              </a:rPr>
              <a:t>.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d) &lt; 60 </a:t>
            </a:r>
            <a:r>
              <a:rPr lang="es-ES" sz="1600" dirty="0" err="1">
                <a:ea typeface="Calibri" panose="020F0502020204030204" pitchFamily="34" charset="0"/>
              </a:rPr>
              <a:t>kPa</a:t>
            </a:r>
            <a:r>
              <a:rPr lang="es-ES" sz="1600" dirty="0">
                <a:ea typeface="Calibri" panose="020F0502020204030204" pitchFamily="34" charset="0"/>
              </a:rPr>
              <a:t>. </a:t>
            </a:r>
            <a:endParaRPr lang="es-ES" sz="1200"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3788966"/>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23528" y="2028617"/>
            <a:ext cx="8496944" cy="2062103"/>
          </a:xfrm>
          <a:prstGeom prst="rect">
            <a:avLst/>
          </a:prstGeom>
        </p:spPr>
        <p:txBody>
          <a:bodyPr wrap="square">
            <a:spAutoFit/>
          </a:bodyPr>
          <a:lstStyle/>
          <a:p>
            <a:pPr>
              <a:spcAft>
                <a:spcPts val="0"/>
              </a:spcAft>
            </a:pPr>
            <a:r>
              <a:rPr lang="es-ES" sz="1600" b="1" dirty="0">
                <a:ea typeface="Calibri" panose="020F0502020204030204" pitchFamily="34" charset="0"/>
              </a:rPr>
              <a:t>147. Según la norma UNE-EN ISO 7396-1: 2016, para gases medicinales comprimidos distintos al aire motriz, la presión en cualquier unidad terminal con el sistema funcionando al caudal de diseño no debe ser inferior al: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80 % de la presión de distribución nominal.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90 % de la presión de distribución nominal.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95 % de la presión de distribución nominal.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d) 75 % de la presión de distribución nominal. </a:t>
            </a:r>
            <a:endParaRPr lang="es-ES" sz="1200"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3284910"/>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1043732"/>
            <a:ext cx="8568952" cy="2800767"/>
          </a:xfrm>
          <a:prstGeom prst="rect">
            <a:avLst/>
          </a:prstGeom>
        </p:spPr>
        <p:txBody>
          <a:bodyPr wrap="square">
            <a:spAutoFit/>
          </a:bodyPr>
          <a:lstStyle/>
          <a:p>
            <a:pPr>
              <a:spcAft>
                <a:spcPts val="0"/>
              </a:spcAft>
            </a:pPr>
            <a:r>
              <a:rPr lang="es-ES" sz="1600" b="1" dirty="0">
                <a:ea typeface="Calibri" panose="020F0502020204030204" pitchFamily="34" charset="0"/>
              </a:rPr>
              <a:t>148. En un sistema de distribución canalizada de doble etapa, ¿qué requisito de redundancia establece la norma UNE-EN ISO 7396-1: 2016 para los reguladores de presión de la línea?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Cada espacio de paciente debe abastecerse desde al menos dos reguladores de presión de la línea instalados permanentemente.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Se permite un solo regulador siempre que exista un bypass manual de emergencia.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Los reguladores de línea deben ser un conjunto de tres unidades, instaladas de forma secuencial en serie, para garantizar una reducción de presión escalonada y actuar como triple barrera de seguridad ante sobrepresiones accidentales de la fuente principal.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d) Solo es obligatorio un regulador redundante por cada planta del edificio. </a:t>
            </a:r>
            <a:endParaRPr lang="es-ES" sz="1200"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2060848"/>
            <a:ext cx="8281988" cy="5041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95536" y="1536174"/>
            <a:ext cx="8568952" cy="2308324"/>
          </a:xfrm>
          <a:prstGeom prst="rect">
            <a:avLst/>
          </a:prstGeom>
        </p:spPr>
        <p:txBody>
          <a:bodyPr wrap="square">
            <a:spAutoFit/>
          </a:bodyPr>
          <a:lstStyle/>
          <a:p>
            <a:pPr>
              <a:spcAft>
                <a:spcPts val="0"/>
              </a:spcAft>
            </a:pPr>
            <a:r>
              <a:rPr lang="es-ES" sz="1600" b="1" dirty="0">
                <a:ea typeface="Calibri" panose="020F0502020204030204" pitchFamily="34" charset="0"/>
              </a:rPr>
              <a:t>149. Según la norma UNE-EN ISO 7396-1: 2016, ¿qué advertencia textual debe aparecer obligatoriamente en el etiquetado de las cajas que alojan las válvulas de corte de zona para gases medicinales comprimidos?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"PELIGRO – Gases a alta presión. No manipular".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"PRECAUCIÓN – Válvulas de gases medicinales para (zona). No cerrar excepto en caso de emergencia".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"SOLO PERSONAL AUTORIZADO – Válvulas de aislamiento".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d) "ATENCIÓN – Suministro de gas. Mantener siempre en posición de abierto". </a:t>
            </a:r>
            <a:endParaRPr lang="es-ES" sz="1200"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2780854"/>
            <a:ext cx="8281988" cy="5041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23528" y="1782396"/>
            <a:ext cx="8496944" cy="1815882"/>
          </a:xfrm>
          <a:prstGeom prst="rect">
            <a:avLst/>
          </a:prstGeom>
        </p:spPr>
        <p:txBody>
          <a:bodyPr wrap="square">
            <a:spAutoFit/>
          </a:bodyPr>
          <a:lstStyle/>
          <a:p>
            <a:pPr>
              <a:spcAft>
                <a:spcPts val="0"/>
              </a:spcAft>
            </a:pPr>
            <a:r>
              <a:rPr lang="es-ES" sz="1600" b="1" dirty="0">
                <a:ea typeface="Calibri" panose="020F0502020204030204" pitchFamily="34" charset="0"/>
              </a:rPr>
              <a:t>150. De acuerdo con la norma UNE-EN ISO 7396-1: 2016, ¿dónde debe situarse un punto de entrada de emergencia y mantenimiento (salvo para vacío y aire motriz)?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Inmediatamente antes de la válvula de corte principal del edificio.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En la toma de aire ambiente de la central de compresores.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Aguas abajo de cada válvula de corte de zona.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d) Únicamente en el punto más alejado de la red de distribución. </a:t>
            </a:r>
            <a:endParaRPr lang="es-ES" sz="1200"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3068886"/>
            <a:ext cx="8281988" cy="2160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A1E7"/>
        </a:solidFill>
        <a:effectLst/>
      </p:bgPr>
    </p:bg>
    <p:spTree>
      <p:nvGrpSpPr>
        <p:cNvPr id="1" name=""/>
        <p:cNvGrpSpPr/>
        <p:nvPr/>
      </p:nvGrpSpPr>
      <p:grpSpPr>
        <a:xfrm>
          <a:off x="0" y="0"/>
          <a:ext cx="0" cy="0"/>
          <a:chOff x="0" y="0"/>
          <a:chExt cx="0" cy="0"/>
        </a:xfrm>
      </p:grpSpPr>
      <p:pic>
        <p:nvPicPr>
          <p:cNvPr id="6146" name="Imagen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46163" y="0"/>
            <a:ext cx="70516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8457</TotalTime>
  <Words>416</Words>
  <Application>Microsoft Office PowerPoint</Application>
  <PresentationFormat>Presentación en pantalla (4:3)</PresentationFormat>
  <Paragraphs>62</Paragraphs>
  <Slides>12</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12</vt:i4>
      </vt:variant>
    </vt:vector>
  </HeadingPairs>
  <TitlesOfParts>
    <vt:vector size="17" baseType="lpstr">
      <vt:lpstr>Arial</vt:lpstr>
      <vt:lpstr>Calibri Light</vt:lpstr>
      <vt:lpstr>Calibri</vt:lpstr>
      <vt:lpstr>Times New Roman</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50</cp:revision>
  <dcterms:created xsi:type="dcterms:W3CDTF">2014-09-11T18:25:39Z</dcterms:created>
  <dcterms:modified xsi:type="dcterms:W3CDTF">2026-07-06T04:27:51Z</dcterms:modified>
</cp:coreProperties>
</file>