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9C61683-B9AD-4251-8D33-9A43479C9E4A}" type="slidenum">
              <a:rPr lang="es-ES" altLang="es-ES"/>
              <a:pPr>
                <a:defRPr/>
              </a:pPr>
              <a:t>‹Nº›</a:t>
            </a:fld>
            <a:endParaRPr lang="es-ES" altLang="es-ES" dirty="0"/>
          </a:p>
        </p:txBody>
      </p:sp>
    </p:spTree>
    <p:extLst>
      <p:ext uri="{BB962C8B-B14F-4D97-AF65-F5344CB8AC3E}">
        <p14:creationId xmlns:p14="http://schemas.microsoft.com/office/powerpoint/2010/main" val="16249490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6EA7D6F-5D94-438B-87D1-B2667D50EF11}" type="slidenum">
              <a:rPr lang="es-ES" altLang="es-ES"/>
              <a:pPr>
                <a:defRPr/>
              </a:pPr>
              <a:t>‹Nº›</a:t>
            </a:fld>
            <a:endParaRPr lang="es-ES" altLang="es-ES" dirty="0"/>
          </a:p>
        </p:txBody>
      </p:sp>
    </p:spTree>
    <p:extLst>
      <p:ext uri="{BB962C8B-B14F-4D97-AF65-F5344CB8AC3E}">
        <p14:creationId xmlns:p14="http://schemas.microsoft.com/office/powerpoint/2010/main" val="105721163"/>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562FBB8-FDF4-4AD8-8ED8-9D701FFDFAFF}" type="slidenum">
              <a:rPr lang="es-ES" altLang="es-ES"/>
              <a:pPr>
                <a:defRPr/>
              </a:pPr>
              <a:t>‹Nº›</a:t>
            </a:fld>
            <a:endParaRPr lang="es-ES" altLang="es-ES" dirty="0"/>
          </a:p>
        </p:txBody>
      </p:sp>
    </p:spTree>
    <p:extLst>
      <p:ext uri="{BB962C8B-B14F-4D97-AF65-F5344CB8AC3E}">
        <p14:creationId xmlns:p14="http://schemas.microsoft.com/office/powerpoint/2010/main" val="2541364173"/>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B9C71DF-A3E0-4821-8CED-CA899C4755EC}" type="slidenum">
              <a:rPr lang="es-ES" altLang="es-ES"/>
              <a:pPr>
                <a:defRPr/>
              </a:pPr>
              <a:t>‹Nº›</a:t>
            </a:fld>
            <a:endParaRPr lang="es-ES" altLang="es-ES" dirty="0"/>
          </a:p>
        </p:txBody>
      </p:sp>
    </p:spTree>
    <p:extLst>
      <p:ext uri="{BB962C8B-B14F-4D97-AF65-F5344CB8AC3E}">
        <p14:creationId xmlns:p14="http://schemas.microsoft.com/office/powerpoint/2010/main" val="1685738149"/>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9582AEB-1635-4971-98FE-CB07E52C62C8}" type="slidenum">
              <a:rPr lang="es-ES" altLang="es-ES"/>
              <a:pPr>
                <a:defRPr/>
              </a:pPr>
              <a:t>‹Nº›</a:t>
            </a:fld>
            <a:endParaRPr lang="es-ES" altLang="es-ES" dirty="0"/>
          </a:p>
        </p:txBody>
      </p:sp>
    </p:spTree>
    <p:extLst>
      <p:ext uri="{BB962C8B-B14F-4D97-AF65-F5344CB8AC3E}">
        <p14:creationId xmlns:p14="http://schemas.microsoft.com/office/powerpoint/2010/main" val="2202148432"/>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2B903352-BDF8-48DB-9DBA-DBAC3599B5FE}" type="slidenum">
              <a:rPr lang="es-ES" altLang="es-ES"/>
              <a:pPr>
                <a:defRPr/>
              </a:pPr>
              <a:t>‹Nº›</a:t>
            </a:fld>
            <a:endParaRPr lang="es-ES" altLang="es-ES" dirty="0"/>
          </a:p>
        </p:txBody>
      </p:sp>
    </p:spTree>
    <p:extLst>
      <p:ext uri="{BB962C8B-B14F-4D97-AF65-F5344CB8AC3E}">
        <p14:creationId xmlns:p14="http://schemas.microsoft.com/office/powerpoint/2010/main" val="473217954"/>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5E6675F6-3A0B-4632-BA18-6CD8F7DC46C7}" type="slidenum">
              <a:rPr lang="es-ES" altLang="es-ES"/>
              <a:pPr>
                <a:defRPr/>
              </a:pPr>
              <a:t>‹Nº›</a:t>
            </a:fld>
            <a:endParaRPr lang="es-ES" altLang="es-ES" dirty="0"/>
          </a:p>
        </p:txBody>
      </p:sp>
    </p:spTree>
    <p:extLst>
      <p:ext uri="{BB962C8B-B14F-4D97-AF65-F5344CB8AC3E}">
        <p14:creationId xmlns:p14="http://schemas.microsoft.com/office/powerpoint/2010/main" val="2904675799"/>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B2BBE335-52EF-4748-BD25-9CAA72CED9D2}" type="slidenum">
              <a:rPr lang="es-ES" altLang="es-ES"/>
              <a:pPr>
                <a:defRPr/>
              </a:pPr>
              <a:t>‹Nº›</a:t>
            </a:fld>
            <a:endParaRPr lang="es-ES" altLang="es-ES" dirty="0"/>
          </a:p>
        </p:txBody>
      </p:sp>
    </p:spTree>
    <p:extLst>
      <p:ext uri="{BB962C8B-B14F-4D97-AF65-F5344CB8AC3E}">
        <p14:creationId xmlns:p14="http://schemas.microsoft.com/office/powerpoint/2010/main" val="2623986063"/>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8EEB6612-CFEF-42A6-B71B-1AA3E7592AB8}" type="slidenum">
              <a:rPr lang="es-ES" altLang="es-ES"/>
              <a:pPr>
                <a:defRPr/>
              </a:pPr>
              <a:t>‹Nº›</a:t>
            </a:fld>
            <a:endParaRPr lang="es-ES" altLang="es-ES" dirty="0"/>
          </a:p>
        </p:txBody>
      </p:sp>
    </p:spTree>
    <p:extLst>
      <p:ext uri="{BB962C8B-B14F-4D97-AF65-F5344CB8AC3E}">
        <p14:creationId xmlns:p14="http://schemas.microsoft.com/office/powerpoint/2010/main" val="76081013"/>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06C476C-12FE-480C-97A6-8B31A8DDEE25}" type="slidenum">
              <a:rPr lang="es-ES" altLang="es-ES"/>
              <a:pPr>
                <a:defRPr/>
              </a:pPr>
              <a:t>‹Nº›</a:t>
            </a:fld>
            <a:endParaRPr lang="es-ES" altLang="es-ES" dirty="0"/>
          </a:p>
        </p:txBody>
      </p:sp>
    </p:spTree>
    <p:extLst>
      <p:ext uri="{BB962C8B-B14F-4D97-AF65-F5344CB8AC3E}">
        <p14:creationId xmlns:p14="http://schemas.microsoft.com/office/powerpoint/2010/main" val="3487099280"/>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C61BB57-7054-4471-AAF0-634226B1725E}" type="slidenum">
              <a:rPr lang="es-ES" altLang="es-ES"/>
              <a:pPr>
                <a:defRPr/>
              </a:pPr>
              <a:t>‹Nº›</a:t>
            </a:fld>
            <a:endParaRPr lang="es-ES" altLang="es-ES" dirty="0"/>
          </a:p>
        </p:txBody>
      </p:sp>
    </p:spTree>
    <p:extLst>
      <p:ext uri="{BB962C8B-B14F-4D97-AF65-F5344CB8AC3E}">
        <p14:creationId xmlns:p14="http://schemas.microsoft.com/office/powerpoint/2010/main" val="2107876629"/>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79C6E9B-B2CB-46E8-9746-9E27F972EEBA}" type="slidenum">
              <a:rPr lang="es-ES" altLang="es-ES"/>
              <a:pPr>
                <a:defRPr/>
              </a:pPr>
              <a:t>‹Nº›</a:t>
            </a:fld>
            <a:endParaRPr lang="es-ES" altLang="es-ES" dirty="0"/>
          </a:p>
        </p:txBody>
      </p:sp>
    </p:spTree>
    <p:extLst>
      <p:ext uri="{BB962C8B-B14F-4D97-AF65-F5344CB8AC3E}">
        <p14:creationId xmlns:p14="http://schemas.microsoft.com/office/powerpoint/2010/main" val="2796618678"/>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4FE9D12-7737-4C00-B955-27123C287999}" type="slidenum">
              <a:rPr lang="es-ES" altLang="es-ES"/>
              <a:pPr>
                <a:defRPr/>
              </a:pPr>
              <a:t>‹Nº›</a:t>
            </a:fld>
            <a:endParaRPr lang="es-ES" altLang="es-ES" dirty="0"/>
          </a:p>
        </p:txBody>
      </p:sp>
    </p:spTree>
    <p:extLst>
      <p:ext uri="{BB962C8B-B14F-4D97-AF65-F5344CB8AC3E}">
        <p14:creationId xmlns:p14="http://schemas.microsoft.com/office/powerpoint/2010/main" val="240741819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8B9DE607-879C-48C3-A950-224BDFCD8ECC}"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FE80"/>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88913"/>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179388" y="1536700"/>
            <a:ext cx="87852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81. Selecciona la respuesta que NO sea correcta. En cuanto a los cilindros neumáticos: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Generalmente se dividen en cilindros de simple efecto y cilindros de doble efecto.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En los cilindros de doble efecto el aire puede introducirse en la cámara trasera o en la cámara delantera del cilindro.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La función del anillo rascador es la de limpiar el vástago de impurezas de polvo y suciedad.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En los cilindros de doble efecto el retroceso se produce por la fuerza de un muelle o por la acción de la gravedad sobre masas solidarias al vástago.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3068959"/>
            <a:ext cx="8641655" cy="529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250825" y="1412875"/>
            <a:ext cx="84978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82. Selecciona la respuesta más correcta. En cuanto a la amortiguación al término del recorrido en un cilindro neumático: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Se realiza mediante un muelle que se opone al avance del vástago al final de su carrera.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Consiste en crear un colchón de aire con escape regulable al final de la carrera.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No es un buen sistema para evitar el deterioro del cilindro por choques, ni para evitar ruidos pero sí para la regulación de la velocidad del proceso.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La velocidad al inicio y al final del recorrido del vástago será mayor que en el recorrido intermedio con lo que se aumenta la frecuencia de trabajo.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2420888"/>
            <a:ext cx="8641655"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323850" y="1658938"/>
            <a:ext cx="84963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83. Elige la respuesta correcta. En cuanto al cálculo de la fuerza ejercida por un cilindro neumático: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En un cilindro de doble efecto la fuerza en el retroceso será mayor gracias a la aportación del muelle.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La fuerza depende de la presión del aire y es independiente del diámetro del cilindro.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En un cilindro de doble efecto en uno de los sentidos la fuerza será menor debido a que tendremos que tener en cuenta la sección ocupada por el vástago.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Las otras tres respuestas son incorrectas.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3212976"/>
            <a:ext cx="8641655"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323850" y="1412875"/>
            <a:ext cx="84963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84. Selecciona la respuesta que NO es correcta. En cuanto al consumo de aire en los cilindros neumáticos, en lo que se refiere al volumen total necesario para completar el recorrido de ida y vuelta en un cilindro de doble efecto: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Cuanto mayor es el diámetro del vástago el volumen total será menor.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Cuanto mayor es el diámetro interno del cilindro y por ende la sección del émbolo, el volumen total será mayor.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Cuanto mayor sea la carrera del cilindro el volumen total será mayor.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El volumen total necesario es directamente proporcional a la carrera del vástago.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2420888"/>
            <a:ext cx="8641655"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250825" y="1905000"/>
            <a:ext cx="86423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85. Selecciona la respuesta más correcta. Los cilindros neumáticos de carrera corta: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Son actuadores especialmente concebidos para la sujeción de piezas en procesos de mecanización, posicionamiento, etc.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Solo existen los de simple efecto.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Debido a su carrera corta son rápidos, pero no suelen tener una gran fuerza de empuje, por ello no son adecuados para la sujeción de elementos.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Las otras tres respuestas son incorrectas.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2348880"/>
            <a:ext cx="8641655"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250825" y="1658938"/>
            <a:ext cx="864235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86. Selecciona la respuesta que NO es correcta. En lo relativo a las unidades de avance oleoneumáticas: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Están formadas por dos cilindros paralelos montados en un conjunto monobloque.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El cilindro que produce la fuerza de trabajo es de funcionamiento neumático.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El cilindro que produce la fuerza de trabajo es de funcionamiento oleohidráulico y el cilindro de funcionamiento neumático produce el control de velocidad.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Uno de sus campos de aplicación es en procesos industriales de mecanizado.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2924944"/>
            <a:ext cx="8641655"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468313" y="2398713"/>
            <a:ext cx="8351837"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87. ¿Cómo se denomina el fenómeno de flexión lateral en vástagos largos sometidos a esfuerzos de compresión?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Torsión.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Pandeo.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Cizalladura.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Tracción simple.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3429000"/>
            <a:ext cx="8641655"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323850" y="2398713"/>
            <a:ext cx="8424863"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88. ¿Qué tipo de cilindro carece de vástago y utiliza un carro portacarga unido mecánicamente o por imanes al émbolo?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Cilindro telescópico.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Cilindro de doble vástago.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Cilindro sin vástago.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Las otras tres respuestas son incorrectas.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3645024"/>
            <a:ext cx="8641655"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250825" y="1905000"/>
            <a:ext cx="85693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89. Selecciona la respuesta correcta. En cuanto a los motores neumáticos: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En comparación con los motores eléctricos no son adecuados en ambientes explosivos.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En comparación con los motores eléctricos tienen el problema de que son muy sensibles al polvo, al calor y a la humedad.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En comparación con los motores eléctricos su coste energético es menor.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Ninguna de las otras tres respuestas es correcta.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3429000"/>
            <a:ext cx="8641655"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79388" y="2398713"/>
            <a:ext cx="8713787"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90. Selecciona la respuesta más correcta. En los motores de paletas se pueden desarrollar potencias de hasta: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n-US" sz="1600">
                <a:cs typeface="Calibri" panose="020F0502020204030204" pitchFamily="34" charset="0"/>
              </a:rPr>
              <a:t>a) 3,5 kW. </a:t>
            </a:r>
            <a:endParaRPr lang="es-ES" sz="1200">
              <a:latin typeface="Times New Roman" panose="02020603050405020304" pitchFamily="18" charset="0"/>
              <a:cs typeface="Calibri" panose="020F0502020204030204" pitchFamily="34" charset="0"/>
            </a:endParaRPr>
          </a:p>
          <a:p>
            <a:r>
              <a:rPr lang="en-US" sz="1600">
                <a:cs typeface="Calibri" panose="020F0502020204030204" pitchFamily="34" charset="0"/>
              </a:rPr>
              <a:t>b) 15 kW. </a:t>
            </a:r>
            <a:endParaRPr lang="es-ES" sz="1200">
              <a:latin typeface="Times New Roman" panose="02020603050405020304" pitchFamily="18" charset="0"/>
              <a:cs typeface="Calibri" panose="020F0502020204030204" pitchFamily="34" charset="0"/>
            </a:endParaRPr>
          </a:p>
          <a:p>
            <a:r>
              <a:rPr lang="en-US" sz="1600">
                <a:cs typeface="Calibri" panose="020F0502020204030204" pitchFamily="34" charset="0"/>
              </a:rPr>
              <a:t>c) 17,5 kW. </a:t>
            </a:r>
            <a:endParaRPr lang="es-ES" sz="1200">
              <a:latin typeface="Times New Roman" panose="02020603050405020304" pitchFamily="18" charset="0"/>
              <a:cs typeface="Calibri" panose="020F0502020204030204" pitchFamily="34" charset="0"/>
            </a:endParaRPr>
          </a:p>
          <a:p>
            <a:r>
              <a:rPr lang="en-US" sz="1600">
                <a:cs typeface="Calibri" panose="020F0502020204030204" pitchFamily="34" charset="0"/>
              </a:rPr>
              <a:t>d) 20 kW.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140968"/>
            <a:ext cx="8641655"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FE80"/>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221</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50</cp:revision>
  <dcterms:created xsi:type="dcterms:W3CDTF">2014-09-11T18:25:39Z</dcterms:created>
  <dcterms:modified xsi:type="dcterms:W3CDTF">2026-06-28T03:39:05Z</dcterms:modified>
</cp:coreProperties>
</file>