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47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12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0191401-DF01-4C29-A0EE-C07D31998768}" type="slidenum">
              <a:rPr lang="es-ES" altLang="es-ES"/>
              <a:pPr>
                <a:defRPr/>
              </a:pPr>
              <a:t>‹Nº›</a:t>
            </a:fld>
            <a:endParaRPr lang="es-ES" altLang="es-ES" dirty="0"/>
          </a:p>
        </p:txBody>
      </p:sp>
    </p:spTree>
    <p:extLst>
      <p:ext uri="{BB962C8B-B14F-4D97-AF65-F5344CB8AC3E}">
        <p14:creationId xmlns:p14="http://schemas.microsoft.com/office/powerpoint/2010/main" val="24501152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4FDA6667-AC45-4A01-B455-D3104FB0A094}" type="slidenum">
              <a:rPr lang="es-ES" altLang="es-ES"/>
              <a:pPr>
                <a:defRPr/>
              </a:pPr>
              <a:t>‹Nº›</a:t>
            </a:fld>
            <a:endParaRPr lang="es-ES" altLang="es-ES" dirty="0"/>
          </a:p>
        </p:txBody>
      </p:sp>
    </p:spTree>
    <p:extLst>
      <p:ext uri="{BB962C8B-B14F-4D97-AF65-F5344CB8AC3E}">
        <p14:creationId xmlns:p14="http://schemas.microsoft.com/office/powerpoint/2010/main" val="3186411349"/>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95C40BEA-D567-4AF3-B419-A36639829C31}" type="slidenum">
              <a:rPr lang="es-ES" altLang="es-ES"/>
              <a:pPr>
                <a:defRPr/>
              </a:pPr>
              <a:t>‹Nº›</a:t>
            </a:fld>
            <a:endParaRPr lang="es-ES" altLang="es-ES" dirty="0"/>
          </a:p>
        </p:txBody>
      </p:sp>
    </p:spTree>
    <p:extLst>
      <p:ext uri="{BB962C8B-B14F-4D97-AF65-F5344CB8AC3E}">
        <p14:creationId xmlns:p14="http://schemas.microsoft.com/office/powerpoint/2010/main" val="3568153878"/>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00CC91C5-5830-4C87-95BC-7D9D3C4855C0}" type="slidenum">
              <a:rPr lang="es-ES" altLang="es-ES"/>
              <a:pPr>
                <a:defRPr/>
              </a:pPr>
              <a:t>‹Nº›</a:t>
            </a:fld>
            <a:endParaRPr lang="es-ES" altLang="es-ES" dirty="0"/>
          </a:p>
        </p:txBody>
      </p:sp>
    </p:spTree>
    <p:extLst>
      <p:ext uri="{BB962C8B-B14F-4D97-AF65-F5344CB8AC3E}">
        <p14:creationId xmlns:p14="http://schemas.microsoft.com/office/powerpoint/2010/main" val="74526224"/>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C5C58E16-B598-4C2A-9D42-39D1CD784CBD}" type="slidenum">
              <a:rPr lang="es-ES" altLang="es-ES"/>
              <a:pPr>
                <a:defRPr/>
              </a:pPr>
              <a:t>‹Nº›</a:t>
            </a:fld>
            <a:endParaRPr lang="es-ES" altLang="es-ES" dirty="0"/>
          </a:p>
        </p:txBody>
      </p:sp>
    </p:spTree>
    <p:extLst>
      <p:ext uri="{BB962C8B-B14F-4D97-AF65-F5344CB8AC3E}">
        <p14:creationId xmlns:p14="http://schemas.microsoft.com/office/powerpoint/2010/main" val="3847697764"/>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1EDF85B3-F53C-40DF-9077-E5037A9A5842}" type="slidenum">
              <a:rPr lang="es-ES" altLang="es-ES"/>
              <a:pPr>
                <a:defRPr/>
              </a:pPr>
              <a:t>‹Nº›</a:t>
            </a:fld>
            <a:endParaRPr lang="es-ES" altLang="es-ES" dirty="0"/>
          </a:p>
        </p:txBody>
      </p:sp>
    </p:spTree>
    <p:extLst>
      <p:ext uri="{BB962C8B-B14F-4D97-AF65-F5344CB8AC3E}">
        <p14:creationId xmlns:p14="http://schemas.microsoft.com/office/powerpoint/2010/main" val="1307711879"/>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6AEF6A0B-CFE4-42B3-9E60-F7F3C5C6F30E}" type="slidenum">
              <a:rPr lang="es-ES" altLang="es-ES"/>
              <a:pPr>
                <a:defRPr/>
              </a:pPr>
              <a:t>‹Nº›</a:t>
            </a:fld>
            <a:endParaRPr lang="es-ES" altLang="es-ES" dirty="0"/>
          </a:p>
        </p:txBody>
      </p:sp>
    </p:spTree>
    <p:extLst>
      <p:ext uri="{BB962C8B-B14F-4D97-AF65-F5344CB8AC3E}">
        <p14:creationId xmlns:p14="http://schemas.microsoft.com/office/powerpoint/2010/main" val="2621719535"/>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3D487B80-C15B-410E-A716-685C45B5C017}" type="slidenum">
              <a:rPr lang="es-ES" altLang="es-ES"/>
              <a:pPr>
                <a:defRPr/>
              </a:pPr>
              <a:t>‹Nº›</a:t>
            </a:fld>
            <a:endParaRPr lang="es-ES" altLang="es-ES" dirty="0"/>
          </a:p>
        </p:txBody>
      </p:sp>
    </p:spTree>
    <p:extLst>
      <p:ext uri="{BB962C8B-B14F-4D97-AF65-F5344CB8AC3E}">
        <p14:creationId xmlns:p14="http://schemas.microsoft.com/office/powerpoint/2010/main" val="3689863310"/>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5FB6F73D-DE39-48EE-A8E8-29CE5FB3EA62}" type="slidenum">
              <a:rPr lang="es-ES" altLang="es-ES"/>
              <a:pPr>
                <a:defRPr/>
              </a:pPr>
              <a:t>‹Nº›</a:t>
            </a:fld>
            <a:endParaRPr lang="es-ES" altLang="es-ES" dirty="0"/>
          </a:p>
        </p:txBody>
      </p:sp>
    </p:spTree>
    <p:extLst>
      <p:ext uri="{BB962C8B-B14F-4D97-AF65-F5344CB8AC3E}">
        <p14:creationId xmlns:p14="http://schemas.microsoft.com/office/powerpoint/2010/main" val="1912405615"/>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2E9CE706-9D83-419F-8CA6-E01386063C2A}" type="slidenum">
              <a:rPr lang="es-ES" altLang="es-ES"/>
              <a:pPr>
                <a:defRPr/>
              </a:pPr>
              <a:t>‹Nº›</a:t>
            </a:fld>
            <a:endParaRPr lang="es-ES" altLang="es-ES" dirty="0"/>
          </a:p>
        </p:txBody>
      </p:sp>
    </p:spTree>
    <p:extLst>
      <p:ext uri="{BB962C8B-B14F-4D97-AF65-F5344CB8AC3E}">
        <p14:creationId xmlns:p14="http://schemas.microsoft.com/office/powerpoint/2010/main" val="3670235542"/>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39EE68CE-6B7F-4027-AF78-538B8F2AD9CE}" type="slidenum">
              <a:rPr lang="es-ES" altLang="es-ES"/>
              <a:pPr>
                <a:defRPr/>
              </a:pPr>
              <a:t>‹Nº›</a:t>
            </a:fld>
            <a:endParaRPr lang="es-ES" altLang="es-ES" dirty="0"/>
          </a:p>
        </p:txBody>
      </p:sp>
    </p:spTree>
    <p:extLst>
      <p:ext uri="{BB962C8B-B14F-4D97-AF65-F5344CB8AC3E}">
        <p14:creationId xmlns:p14="http://schemas.microsoft.com/office/powerpoint/2010/main" val="3536251887"/>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EEA8F4EE-5018-4788-A4E2-CC1B4586829F}" type="slidenum">
              <a:rPr lang="es-ES" altLang="es-ES"/>
              <a:pPr>
                <a:defRPr/>
              </a:pPr>
              <a:t>‹Nº›</a:t>
            </a:fld>
            <a:endParaRPr lang="es-ES" altLang="es-ES" dirty="0"/>
          </a:p>
        </p:txBody>
      </p:sp>
    </p:spTree>
    <p:extLst>
      <p:ext uri="{BB962C8B-B14F-4D97-AF65-F5344CB8AC3E}">
        <p14:creationId xmlns:p14="http://schemas.microsoft.com/office/powerpoint/2010/main" val="2418724342"/>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4B35673-EC40-4001-A535-468EDC2E8135}" type="slidenum">
              <a:rPr lang="es-ES" altLang="es-ES"/>
              <a:pPr>
                <a:defRPr/>
              </a:pPr>
              <a:t>‹Nº›</a:t>
            </a:fld>
            <a:endParaRPr lang="es-ES" altLang="es-ES" dirty="0"/>
          </a:p>
        </p:txBody>
      </p:sp>
    </p:spTree>
    <p:extLst>
      <p:ext uri="{BB962C8B-B14F-4D97-AF65-F5344CB8AC3E}">
        <p14:creationId xmlns:p14="http://schemas.microsoft.com/office/powerpoint/2010/main" val="321666545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F00E0EE2-2240-403E-AEC9-33B9E5EEC1A4}"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3E47CB"/>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4100" name="Imagen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60350"/>
            <a:ext cx="7620000"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ángulo 1"/>
          <p:cNvSpPr>
            <a:spLocks noChangeArrowheads="1"/>
          </p:cNvSpPr>
          <p:nvPr/>
        </p:nvSpPr>
        <p:spPr bwMode="auto">
          <a:xfrm>
            <a:off x="250825" y="2151063"/>
            <a:ext cx="8785225"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161. Según la GUÍA TÉCNICA EFICIENCIA ENERGÉTICA EN ILUMINACIÓN, ALUMBRADO PÚBLICO, ¿a partir de qué altura de montaje se denomina "alumbrado con soportes de gran altura"?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Superior a 12 metros.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Superior a 16 metros.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Superior a 20 metros.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Superior a 25 metros.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54136" y="3429000"/>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ángulo 1"/>
          <p:cNvSpPr>
            <a:spLocks noChangeArrowheads="1"/>
          </p:cNvSpPr>
          <p:nvPr/>
        </p:nvSpPr>
        <p:spPr bwMode="auto">
          <a:xfrm>
            <a:off x="107950" y="1905000"/>
            <a:ext cx="87852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162. Según la GUÍA TÉCNICA EFICIENCIA ENERGÉTICA EN ILUMINACIÓN, ALUMBRADO PÚBLICO, en su apartado “Criterios de eficiencia energética en el diseño”, ¿en qué porcentaje máximo podrán superarse los niveles de iluminación indicados en la guía?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No se pueden superar bajo ningún concepto.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Un 5 %.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Un 10 %.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Un 20 %.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13989" y="3658560"/>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ángulo 1"/>
          <p:cNvSpPr>
            <a:spLocks noChangeArrowheads="1"/>
          </p:cNvSpPr>
          <p:nvPr/>
        </p:nvSpPr>
        <p:spPr bwMode="auto">
          <a:xfrm>
            <a:off x="179388" y="1166813"/>
            <a:ext cx="8713787"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163. En el contexto del control del deslumbramiento, ¿cuál es la función del índice UGR (índice de deslumbramiento unificado) según la GUÍA TÉCNICA EFICIENCIA ENERGÉTICA EN ILUMINACIÓN, HOSPITALES Y CENTROS DE ATENCIÓN PRIMARIA?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Medir la eficiencia de los balastos electrónicos en locales de alta ocupación.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Determinar con exactitud la reflectancia de las superficies satinadas o semimates en el plano de trabajo del personal sanitario.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Calcular la pérdida de flujo luminoso por suciedad acumulada en el difusor.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Valorar y limitar el deslumbramiento directo proveniente de las luminarias en locales interiores.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07950" y="3141663"/>
            <a:ext cx="8856662" cy="5794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ángulo 1"/>
          <p:cNvSpPr>
            <a:spLocks noChangeArrowheads="1"/>
          </p:cNvSpPr>
          <p:nvPr/>
        </p:nvSpPr>
        <p:spPr bwMode="auto">
          <a:xfrm>
            <a:off x="179388" y="1290638"/>
            <a:ext cx="8713787"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164. De acuerdo con la GUÍA TÉCNICA EFICIENCIA ENERGÉTICA EN ILUMINACIÓN, HOSPITALES Y CENTROS DE ATENCIÓN PRIMARIA, ¿cuál es la función principal de un "driver" en la tecnología LED?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Suministrar la tensión necesaria y garantizar la polarización y estabilidad de funcionamiento de los diodos.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Reflejar las radiaciones infrarrojas para aumentar la temperatura del chip.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Transformar la radiación ultravioleta generada en el interior de la luminaria en longitudes de onda situadas dentro del espectro visible.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Actuar como un arrancador de alta tensión mediante un pulso de encendido para vencer la diferencia de potencial entre los electrodos.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2276872"/>
            <a:ext cx="8856662" cy="5753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ángulo 1"/>
          <p:cNvSpPr>
            <a:spLocks noChangeArrowheads="1"/>
          </p:cNvSpPr>
          <p:nvPr/>
        </p:nvSpPr>
        <p:spPr bwMode="auto">
          <a:xfrm>
            <a:off x="107950" y="1290638"/>
            <a:ext cx="885666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165. ¿Qué caracteriza a una "lámpara de mezcla" según las definiciones de la GUÍA TÉCNICA EFICIENCIA ENERGÉTICA EN ILUMINACIÓN, HOSPITALES Y CENTROS DE ATENCIÓN PRIMARIA?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Que utiliza una combinación de gas xenón y amalgama de sodio a muy alta presión para optimizar el encendido en frío y el rendimiento.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Que combina chips LED de colores azul, verde y rojo para producir luz blanca.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Que dispone en la misma ampolla de un tubo de descarga de mercurio y un filamento incandescente en serie.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Que emplea polvos fluorescentes trifósforos y pentafósforos para mejorar el Ra (índice de reproducción cromática).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069655"/>
            <a:ext cx="8856662" cy="5033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ángulo 1"/>
          <p:cNvSpPr>
            <a:spLocks noChangeArrowheads="1"/>
          </p:cNvSpPr>
          <p:nvPr/>
        </p:nvSpPr>
        <p:spPr bwMode="auto">
          <a:xfrm>
            <a:off x="179388" y="2028825"/>
            <a:ext cx="8713787"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166. La GUÍA TÉCNICA EFICIENCIA ENERGÉTICA EN ILUMINACIÓN, HOSPITALES Y CENTROS DE ATENCIÓN PRIMARIA define el espectro visible como la energía emitida en longitudes de onda comprendidas entre: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300 nm y 800 nm.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400 nm y 700 nm.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350 nm y 750 nm.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380 nm y 780 nm.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18492" y="3803651"/>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ángulo 1"/>
          <p:cNvSpPr>
            <a:spLocks noChangeArrowheads="1"/>
          </p:cNvSpPr>
          <p:nvPr/>
        </p:nvSpPr>
        <p:spPr bwMode="auto">
          <a:xfrm>
            <a:off x="179388" y="1905000"/>
            <a:ext cx="8785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167. Según la GUÍA TÉCNICA EFICIENCIA ENERGÉTICA EN ILUMINACIÓN, HOSPITALES Y CENTROS DE ATENCIÓN PRIMARIA, las lámparas incandescentes estándar dejaron de fabricarse y distribuirse en 2012 debido a que su eficacia luminosa actual es de aproximadamente: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n-US" sz="1600">
                <a:cs typeface="Calibri" panose="020F0502020204030204" pitchFamily="34" charset="0"/>
              </a:rPr>
              <a:t>a) 8 lm/W. </a:t>
            </a:r>
            <a:endParaRPr lang="es-ES" sz="1200" b="1">
              <a:latin typeface="Times New Roman" panose="02020603050405020304" pitchFamily="18" charset="0"/>
              <a:cs typeface="Calibri" panose="020F0502020204030204" pitchFamily="34" charset="0"/>
            </a:endParaRPr>
          </a:p>
          <a:p>
            <a:r>
              <a:rPr lang="en-US" sz="1600">
                <a:cs typeface="Calibri" panose="020F0502020204030204" pitchFamily="34" charset="0"/>
              </a:rPr>
              <a:t>b) 14 lm/W. </a:t>
            </a:r>
            <a:endParaRPr lang="es-ES" sz="1200" b="1">
              <a:latin typeface="Times New Roman" panose="02020603050405020304" pitchFamily="18" charset="0"/>
              <a:cs typeface="Calibri" panose="020F0502020204030204" pitchFamily="34" charset="0"/>
            </a:endParaRPr>
          </a:p>
          <a:p>
            <a:r>
              <a:rPr lang="en-US" sz="1600">
                <a:cs typeface="Calibri" panose="020F0502020204030204" pitchFamily="34" charset="0"/>
              </a:rPr>
              <a:t>c) 25 lm/W.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30 lm/W.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43669" y="3429000"/>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ángulo 1"/>
          <p:cNvSpPr>
            <a:spLocks noChangeArrowheads="1"/>
          </p:cNvSpPr>
          <p:nvPr/>
        </p:nvSpPr>
        <p:spPr bwMode="auto">
          <a:xfrm>
            <a:off x="179388" y="2028825"/>
            <a:ext cx="87852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168. Atendiendo a la GUÍA TÉCNICA EFICIENCIA ENERGÉTICA EN ILUMINACIÓN, HOSPITALES Y CENTROS DE ATENCIÓN PRIMARIA, ¿en qué rango oscila la eficacia de las lámparas de vapor de sodio de baja presión (SBP) en función de su potencia?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Entre 68 y 150 lm/W.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Entre 100 y 198 lm/W.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Entre 36 y 59 lm/W.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Entre 19 y 26 lm/W.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26147" y="3285331"/>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ángulo 1"/>
          <p:cNvSpPr>
            <a:spLocks noChangeArrowheads="1"/>
          </p:cNvSpPr>
          <p:nvPr/>
        </p:nvSpPr>
        <p:spPr bwMode="auto">
          <a:xfrm>
            <a:off x="179388" y="1905000"/>
            <a:ext cx="87852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169. En la GUÍA TÉCNICA EFICIENCIA ENERGÉTICA EN ILUMINACIÓN, HOSPITALES Y CENTROS DE ATENCIÓN PRIMARIA, se indica que las lámparas de vapor de mercurio de alta presión tienen una apariencia de color blanco azulado con una temperatura de color correlacionada de: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3.000 K.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4.000 K.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2.500 K.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6.000 K.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43669" y="3925888"/>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ángulo 1"/>
          <p:cNvSpPr>
            <a:spLocks noChangeArrowheads="1"/>
          </p:cNvSpPr>
          <p:nvPr/>
        </p:nvSpPr>
        <p:spPr bwMode="auto">
          <a:xfrm>
            <a:off x="323850" y="2151063"/>
            <a:ext cx="8496300" cy="206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s-ES" sz="1600" b="1">
                <a:cs typeface="Calibri" panose="020F0502020204030204" pitchFamily="34" charset="0"/>
              </a:rPr>
              <a:t>170. Según la GUÍA TÉCNICA EFICIENCIA ENERGÉTICA EN ILUMINACIÓN, HOSPITALES Y CENTROS DE ATENCIÓN PRIMARIA, una lámpara fluorescente tubular de tipo T5 tiene un diámetro exterior de: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a) 16 mm.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b) 26 mm.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c) 38 mm. </a:t>
            </a:r>
            <a:endParaRPr lang="es-ES" sz="1200" b="1">
              <a:latin typeface="Times New Roman" panose="02020603050405020304" pitchFamily="18" charset="0"/>
              <a:cs typeface="Calibri" panose="020F0502020204030204" pitchFamily="34" charset="0"/>
            </a:endParaRPr>
          </a:p>
          <a:p>
            <a:r>
              <a:rPr lang="es-ES" sz="1600">
                <a:cs typeface="Calibri" panose="020F0502020204030204" pitchFamily="34" charset="0"/>
              </a:rPr>
              <a:t>d) 6 mm. </a:t>
            </a:r>
            <a:endParaRPr lang="es-ES" sz="1200" b="1">
              <a:latin typeface="Times New Roman" panose="02020603050405020304" pitchFamily="18" charset="0"/>
              <a:cs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388" y="3141663"/>
            <a:ext cx="8856662" cy="2873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E47CB"/>
        </a:solidFill>
        <a:effectLst/>
      </p:bgPr>
    </p:bg>
    <p:spTree>
      <p:nvGrpSpPr>
        <p:cNvPr id="1" name=""/>
        <p:cNvGrpSpPr/>
        <p:nvPr/>
      </p:nvGrpSpPr>
      <p:grpSpPr>
        <a:xfrm>
          <a:off x="0" y="0"/>
          <a:ext cx="0" cy="0"/>
          <a:chOff x="0" y="0"/>
          <a:chExt cx="0" cy="0"/>
        </a:xfrm>
      </p:grpSpPr>
      <p:pic>
        <p:nvPicPr>
          <p:cNvPr id="15362" name="Imagen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55688" y="0"/>
            <a:ext cx="7032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328</TotalTime>
  <Words>378</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12</vt:i4>
      </vt:variant>
    </vt:vector>
  </HeadingPairs>
  <TitlesOfParts>
    <vt:vector size="17" baseType="lpstr">
      <vt:lpstr>Arial</vt:lpstr>
      <vt:lpstr>Calibri Light</vt:lpstr>
      <vt:lpstr>Calibri</vt:lpstr>
      <vt:lpstr>Times New Roman</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49</cp:revision>
  <dcterms:created xsi:type="dcterms:W3CDTF">2014-09-11T18:25:39Z</dcterms:created>
  <dcterms:modified xsi:type="dcterms:W3CDTF">2026-06-26T20:55:00Z</dcterms:modified>
</cp:coreProperties>
</file>