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C8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D204FC4-FB65-4BE5-B18A-C6C35099F32E}" type="slidenum">
              <a:rPr lang="es-ES" altLang="es-ES"/>
              <a:pPr>
                <a:defRPr/>
              </a:pPr>
              <a:t>‹Nº›</a:t>
            </a:fld>
            <a:endParaRPr lang="es-ES" altLang="es-ES" dirty="0"/>
          </a:p>
        </p:txBody>
      </p:sp>
    </p:spTree>
    <p:extLst>
      <p:ext uri="{BB962C8B-B14F-4D97-AF65-F5344CB8AC3E}">
        <p14:creationId xmlns:p14="http://schemas.microsoft.com/office/powerpoint/2010/main" val="20033275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8CC0083-EEEC-40B2-9AE1-F67757BC5DB5}" type="slidenum">
              <a:rPr lang="es-ES" altLang="es-ES"/>
              <a:pPr>
                <a:defRPr/>
              </a:pPr>
              <a:t>‹Nº›</a:t>
            </a:fld>
            <a:endParaRPr lang="es-ES" altLang="es-ES" dirty="0"/>
          </a:p>
        </p:txBody>
      </p:sp>
    </p:spTree>
    <p:extLst>
      <p:ext uri="{BB962C8B-B14F-4D97-AF65-F5344CB8AC3E}">
        <p14:creationId xmlns:p14="http://schemas.microsoft.com/office/powerpoint/2010/main" val="3600391724"/>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B9CCBA6-9BD7-47E5-B154-7809412BEE02}" type="slidenum">
              <a:rPr lang="es-ES" altLang="es-ES"/>
              <a:pPr>
                <a:defRPr/>
              </a:pPr>
              <a:t>‹Nº›</a:t>
            </a:fld>
            <a:endParaRPr lang="es-ES" altLang="es-ES" dirty="0"/>
          </a:p>
        </p:txBody>
      </p:sp>
    </p:spTree>
    <p:extLst>
      <p:ext uri="{BB962C8B-B14F-4D97-AF65-F5344CB8AC3E}">
        <p14:creationId xmlns:p14="http://schemas.microsoft.com/office/powerpoint/2010/main" val="3713271161"/>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2AD484C-D0EE-474D-8164-0C86D2BD2124}" type="slidenum">
              <a:rPr lang="es-ES" altLang="es-ES"/>
              <a:pPr>
                <a:defRPr/>
              </a:pPr>
              <a:t>‹Nº›</a:t>
            </a:fld>
            <a:endParaRPr lang="es-ES" altLang="es-ES" dirty="0"/>
          </a:p>
        </p:txBody>
      </p:sp>
    </p:spTree>
    <p:extLst>
      <p:ext uri="{BB962C8B-B14F-4D97-AF65-F5344CB8AC3E}">
        <p14:creationId xmlns:p14="http://schemas.microsoft.com/office/powerpoint/2010/main" val="16177353"/>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BA8CA60B-CD53-4434-B013-C2ADF1294E73}" type="slidenum">
              <a:rPr lang="es-ES" altLang="es-ES"/>
              <a:pPr>
                <a:defRPr/>
              </a:pPr>
              <a:t>‹Nº›</a:t>
            </a:fld>
            <a:endParaRPr lang="es-ES" altLang="es-ES" dirty="0"/>
          </a:p>
        </p:txBody>
      </p:sp>
    </p:spTree>
    <p:extLst>
      <p:ext uri="{BB962C8B-B14F-4D97-AF65-F5344CB8AC3E}">
        <p14:creationId xmlns:p14="http://schemas.microsoft.com/office/powerpoint/2010/main" val="2079370087"/>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8CC3B7A1-D078-44D2-A56E-1195D4CD9FFD}" type="slidenum">
              <a:rPr lang="es-ES" altLang="es-ES"/>
              <a:pPr>
                <a:defRPr/>
              </a:pPr>
              <a:t>‹Nº›</a:t>
            </a:fld>
            <a:endParaRPr lang="es-ES" altLang="es-ES" dirty="0"/>
          </a:p>
        </p:txBody>
      </p:sp>
    </p:spTree>
    <p:extLst>
      <p:ext uri="{BB962C8B-B14F-4D97-AF65-F5344CB8AC3E}">
        <p14:creationId xmlns:p14="http://schemas.microsoft.com/office/powerpoint/2010/main" val="1684381485"/>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C56BDD7F-AE93-4159-9658-4D057BAF71D0}" type="slidenum">
              <a:rPr lang="es-ES" altLang="es-ES"/>
              <a:pPr>
                <a:defRPr/>
              </a:pPr>
              <a:t>‹Nº›</a:t>
            </a:fld>
            <a:endParaRPr lang="es-ES" altLang="es-ES" dirty="0"/>
          </a:p>
        </p:txBody>
      </p:sp>
    </p:spTree>
    <p:extLst>
      <p:ext uri="{BB962C8B-B14F-4D97-AF65-F5344CB8AC3E}">
        <p14:creationId xmlns:p14="http://schemas.microsoft.com/office/powerpoint/2010/main" val="3412107177"/>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4912569E-74FA-416A-8F80-F25D404B5708}" type="slidenum">
              <a:rPr lang="es-ES" altLang="es-ES"/>
              <a:pPr>
                <a:defRPr/>
              </a:pPr>
              <a:t>‹Nº›</a:t>
            </a:fld>
            <a:endParaRPr lang="es-ES" altLang="es-ES" dirty="0"/>
          </a:p>
        </p:txBody>
      </p:sp>
    </p:spTree>
    <p:extLst>
      <p:ext uri="{BB962C8B-B14F-4D97-AF65-F5344CB8AC3E}">
        <p14:creationId xmlns:p14="http://schemas.microsoft.com/office/powerpoint/2010/main" val="3442441900"/>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D719FA6A-AC0B-4FCC-823D-16B2D995F97F}" type="slidenum">
              <a:rPr lang="es-ES" altLang="es-ES"/>
              <a:pPr>
                <a:defRPr/>
              </a:pPr>
              <a:t>‹Nº›</a:t>
            </a:fld>
            <a:endParaRPr lang="es-ES" altLang="es-ES" dirty="0"/>
          </a:p>
        </p:txBody>
      </p:sp>
    </p:spTree>
    <p:extLst>
      <p:ext uri="{BB962C8B-B14F-4D97-AF65-F5344CB8AC3E}">
        <p14:creationId xmlns:p14="http://schemas.microsoft.com/office/powerpoint/2010/main" val="2686174151"/>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402D0FBC-7158-4336-90A9-F0E8852CEDA2}" type="slidenum">
              <a:rPr lang="es-ES" altLang="es-ES"/>
              <a:pPr>
                <a:defRPr/>
              </a:pPr>
              <a:t>‹Nº›</a:t>
            </a:fld>
            <a:endParaRPr lang="es-ES" altLang="es-ES" dirty="0"/>
          </a:p>
        </p:txBody>
      </p:sp>
    </p:spTree>
    <p:extLst>
      <p:ext uri="{BB962C8B-B14F-4D97-AF65-F5344CB8AC3E}">
        <p14:creationId xmlns:p14="http://schemas.microsoft.com/office/powerpoint/2010/main" val="1139532224"/>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C769296-5BDF-486B-8411-03018E9686CA}" type="slidenum">
              <a:rPr lang="es-ES" altLang="es-ES"/>
              <a:pPr>
                <a:defRPr/>
              </a:pPr>
              <a:t>‹Nº›</a:t>
            </a:fld>
            <a:endParaRPr lang="es-ES" altLang="es-ES" dirty="0"/>
          </a:p>
        </p:txBody>
      </p:sp>
    </p:spTree>
    <p:extLst>
      <p:ext uri="{BB962C8B-B14F-4D97-AF65-F5344CB8AC3E}">
        <p14:creationId xmlns:p14="http://schemas.microsoft.com/office/powerpoint/2010/main" val="2518418210"/>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2730BA8-1A5F-4ADF-8FBA-749251E9074E}" type="slidenum">
              <a:rPr lang="es-ES" altLang="es-ES"/>
              <a:pPr>
                <a:defRPr/>
              </a:pPr>
              <a:t>‹Nº›</a:t>
            </a:fld>
            <a:endParaRPr lang="es-ES" altLang="es-ES" dirty="0"/>
          </a:p>
        </p:txBody>
      </p:sp>
    </p:spTree>
    <p:extLst>
      <p:ext uri="{BB962C8B-B14F-4D97-AF65-F5344CB8AC3E}">
        <p14:creationId xmlns:p14="http://schemas.microsoft.com/office/powerpoint/2010/main" val="3419663910"/>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8A0BCF1-1038-4D1A-BFA0-07F2204EE633}" type="slidenum">
              <a:rPr lang="es-ES" altLang="es-ES"/>
              <a:pPr>
                <a:defRPr/>
              </a:pPr>
              <a:t>‹Nº›</a:t>
            </a:fld>
            <a:endParaRPr lang="es-ES" altLang="es-ES" dirty="0"/>
          </a:p>
        </p:txBody>
      </p:sp>
    </p:spTree>
    <p:extLst>
      <p:ext uri="{BB962C8B-B14F-4D97-AF65-F5344CB8AC3E}">
        <p14:creationId xmlns:p14="http://schemas.microsoft.com/office/powerpoint/2010/main" val="638432367"/>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6A8B4377-4008-4C78-8D9D-85C24E0BDC9F}"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EC80D"/>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333375"/>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323850" y="796925"/>
            <a:ext cx="85693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151. Según la GUÍA TÉCNICA EFICIENCIA ENERGÉTICA EN ILUMINACIÓN, ALUMBRADO PÚBLICO, desde el punto de vista del mantenimiento eléctrico, ¿qué efecto tiene en una lámpara de vapor de sodio de alta presión con balasto inductivo un aumento del 10 % en la tensión de la red?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Mejora el flujo luminoso y alarga la vida útil de la lámpara.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Provoca un aumento de potencia que puede reducir la vida de la lámpara en más de un 50 %.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No tiene efectos significativos en el funcionamiento global del punto de luz gracias a la alta tolerancia térmica de los equipos inductivos.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Produce un parpadeo constante (efecto estroboscópico) que resulta molesto para las personas usuarias, aunque no afecta a la degradación de los electrodos.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276872"/>
            <a:ext cx="8856662" cy="503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144463" y="1905000"/>
            <a:ext cx="88201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152. En relación con los "tramos singulares" definidos en la GUÍA TÉCNICA EFICIENCIA ENERGÉTICA EN ILUMINACIÓN, ALUMBRADO PÚBLICO, si a una carretera le corresponde una clase ME4, ¿qué clase de alumbrado deberá tener un tramo singular incluido en su recorrido?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Se mantendrá la clase ME4.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Un grado superior, es decir, clase ME3a.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Dos grados superiores, es decir, clase ME2.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Un grado inferior, clase ME5.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429695"/>
            <a:ext cx="8856662" cy="2153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179388" y="920750"/>
            <a:ext cx="8785225"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153. ¿Qué tareas se incluyen específicamente dentro de la definición de "¿Trabajos de Conservación Correctiva” según la GUÍA TÉCNICA EFICIENCIA ENERGÉTICA EN ILUMINACIÓN, ALUMBRADO PÚBLICO?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La limpieza periódica de los elementos ópticos, tanto interiores como exteriores, de las luminarias y sus soportes para mantener el factor de mantenimiento.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Los reemplazamientos masivos de lámparas y equipos auxiliares según el programa de reposición por horas de funcionamiento o depreciación del flujo.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Las inspecciones visuales y mediciones eléctricas preventivas.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Las renovaciones, modificaciones, mejoras o reparaciones que sea necesario o conveniente realizar. </a:t>
            </a:r>
            <a:endParaRPr lang="es-ES"/>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213671"/>
            <a:ext cx="8856662" cy="507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250825" y="1905000"/>
            <a:ext cx="84248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154. Atendiendo la GUÍA TÉCNICA EFICIENCIA ENERGÉTICA EN ILUMINACIÓN, ALUMBRADO PÚBLICO, en tramos singulares cuyas aceras o arcenes no tengan iluminación peatonal específica, ¿qué nivel luminoso mínimo deben tener respecto al previsto sobre la calzada?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El 25 % del previsto.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El 100 % (el mismo nivel).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El 50 % del previsto.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El 75 % del previsto.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645719"/>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250825" y="2151063"/>
            <a:ext cx="8713788"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155. Según la GUÍA TÉCNICA EFICIENCIA ENERGÉTICA EN ILUMINACIÓN, ALUMBRADO PÚBLICO, ¿en qué unidad de medida se expresa la luminancia en las instalaciones de alumbrado?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En candelas por metro cuadrado (cd/m²).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En lux (lx).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En lúmenes (lm).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En vatios por metro cuadrado (W/m²).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141663"/>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79388" y="920750"/>
            <a:ext cx="878522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156. En la realización de una auditoría energética (GUÍA TÉCNICA EFICIENCIA ENERGÉTICA EN ILUMINACIÓN, ALUMBRADO PÚBLICO), ¿cuál es el primer paso que debe realizarse según la guía?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Confeccionar una relación exhaustiva (inventario) de las características y materiales de la instalación.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Realizar un análisis pormenorizado de las condiciones de contratación eléctrica, optimización de potencias según periodos tarifarios y estudio de la facturación de energía reactiva.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Evaluar técnicamente el nivel de servicio prestado mediante la realización de mediciones luminotécnicas de campo, verificando niveles de iluminancia y uniformidad en los viales.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Realizar una propuesta de mejora y ahorro energético. </a:t>
            </a:r>
            <a:endParaRPr lang="es-ES"/>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1988840"/>
            <a:ext cx="8856662"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179388" y="1290638"/>
            <a:ext cx="8640762"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157. Según el apartado de “Alumbrado urbano” indicado en la GUÍA TÉCNICA EFICIENCIA ENERGÉTICA EN ILUMINACIÓN, ALUMBRADO PÚBLICO, ¿cuál es uno de los objetivos principales de dar un tratamiento especial al alumbrado en las entradas de las ciudades?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Optimizar el factor de potencia de la instalación mediante compensación de energía reactiva.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Permitir que las lámparas funcionen a una tensión un 10 % superior.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Evitar el uso de cualquier sistema de regulación de flujo.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Un efecto de señalización o guiado visual de la entrada de la ciudad.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573711"/>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250825" y="2028825"/>
            <a:ext cx="856932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158. En el alumbrado de pasarelas peatonales, ¿qué clase de alumbrado se debe adoptar, según la GUÍA TÉCNICA EFICIENCIA ENERGÉTICA EN ILUMINACIÓN, ¿ALUMBRADO PÚBLICO, en caso de que exista riesgo de criminalidad?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Clase CE1.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Clase CE0.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Clase S1.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Clase ME1.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285679"/>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179388" y="2028825"/>
            <a:ext cx="8713787"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159. Según la GUÍA TÉCNICA EFICIENCIA ENERGÉTICA EN ILUMINACIÓN, ALUMBRADO PÚBLICO, ¿qué nivel de iluminancia media se prevé para el alumbrado diurno de un paso subterráneo peatonal?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fr-FR" sz="1600">
                <a:cs typeface="Calibri" panose="020F0502020204030204" pitchFamily="34" charset="0"/>
              </a:rPr>
              <a:t>a) 100 lux. </a:t>
            </a:r>
            <a:endParaRPr lang="es-ES" sz="1200" b="1">
              <a:latin typeface="Times New Roman" panose="02020603050405020304" pitchFamily="18" charset="0"/>
              <a:cs typeface="Calibri" panose="020F0502020204030204" pitchFamily="34" charset="0"/>
            </a:endParaRPr>
          </a:p>
          <a:p>
            <a:r>
              <a:rPr lang="fr-FR" sz="1600">
                <a:cs typeface="Calibri" panose="020F0502020204030204" pitchFamily="34" charset="0"/>
              </a:rPr>
              <a:t>b) 50 lux. </a:t>
            </a:r>
            <a:endParaRPr lang="es-ES" sz="1200" b="1">
              <a:latin typeface="Times New Roman" panose="02020603050405020304" pitchFamily="18" charset="0"/>
              <a:cs typeface="Calibri" panose="020F0502020204030204" pitchFamily="34" charset="0"/>
            </a:endParaRPr>
          </a:p>
          <a:p>
            <a:r>
              <a:rPr lang="fr-FR" sz="1600">
                <a:cs typeface="Calibri" panose="020F0502020204030204" pitchFamily="34" charset="0"/>
              </a:rPr>
              <a:t>c) 200 lux.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500 lux.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501703"/>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107950" y="2028825"/>
            <a:ext cx="8856663"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160. Dentro del mantenimiento preventivo de la GUÍA TÉCNICA EFICIENCIA ENERGÉTICA EN ILUMINACIÓN, ALUMBRADO PÚBLICO, ¿qué rendimiento mínimo respecto al inicial debe alcanzarse tras la limpieza de las luminarias?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80 %.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85 %.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90 %.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100 %.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2996952"/>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C80D"/>
        </a:solidFill>
        <a:effectLst/>
      </p:bgPr>
    </p:bg>
    <p:spTree>
      <p:nvGrpSpPr>
        <p:cNvPr id="1" name=""/>
        <p:cNvGrpSpPr/>
        <p:nvPr/>
      </p:nvGrpSpPr>
      <p:grpSpPr>
        <a:xfrm>
          <a:off x="0" y="0"/>
          <a:ext cx="0" cy="0"/>
          <a:chOff x="0" y="0"/>
          <a:chExt cx="0" cy="0"/>
        </a:xfrm>
      </p:grpSpPr>
      <p:pic>
        <p:nvPicPr>
          <p:cNvPr id="15362"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5688" y="0"/>
            <a:ext cx="7032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391</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Calibri Light</vt:lpstr>
      <vt:lpstr>Calibri</vt:lpstr>
      <vt:lpstr>Times New Roman</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49</cp:revision>
  <dcterms:created xsi:type="dcterms:W3CDTF">2014-09-11T18:25:39Z</dcterms:created>
  <dcterms:modified xsi:type="dcterms:W3CDTF">2026-06-26T20:50:32Z</dcterms:modified>
</cp:coreProperties>
</file>