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18" autoAdjust="0"/>
    <p:restoredTop sz="94660"/>
  </p:normalViewPr>
  <p:slideViewPr>
    <p:cSldViewPr>
      <p:cViewPr varScale="1">
        <p:scale>
          <a:sx n="65" d="100"/>
          <a:sy n="65" d="100"/>
        </p:scale>
        <p:origin x="130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A3DA177-CCD0-43E0-8F0E-B6AB0863B190}" type="slidenum">
              <a:rPr lang="es-ES" altLang="es-ES"/>
              <a:pPr>
                <a:defRPr/>
              </a:pPr>
              <a:t>‹Nº›</a:t>
            </a:fld>
            <a:endParaRPr lang="es-ES" altLang="es-ES" dirty="0"/>
          </a:p>
        </p:txBody>
      </p:sp>
    </p:spTree>
    <p:extLst>
      <p:ext uri="{BB962C8B-B14F-4D97-AF65-F5344CB8AC3E}">
        <p14:creationId xmlns:p14="http://schemas.microsoft.com/office/powerpoint/2010/main" val="14568805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6FC4374-C005-4164-9936-D64BEAFDDAB1}" type="slidenum">
              <a:rPr lang="es-ES" altLang="es-ES"/>
              <a:pPr>
                <a:defRPr/>
              </a:pPr>
              <a:t>‹Nº›</a:t>
            </a:fld>
            <a:endParaRPr lang="es-ES" altLang="es-ES" dirty="0"/>
          </a:p>
        </p:txBody>
      </p:sp>
    </p:spTree>
    <p:extLst>
      <p:ext uri="{BB962C8B-B14F-4D97-AF65-F5344CB8AC3E}">
        <p14:creationId xmlns:p14="http://schemas.microsoft.com/office/powerpoint/2010/main" val="50927470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CCC2C88-01F3-4BFE-B8FC-FE1A40827EB1}" type="slidenum">
              <a:rPr lang="es-ES" altLang="es-ES"/>
              <a:pPr>
                <a:defRPr/>
              </a:pPr>
              <a:t>‹Nº›</a:t>
            </a:fld>
            <a:endParaRPr lang="es-ES" altLang="es-ES" dirty="0"/>
          </a:p>
        </p:txBody>
      </p:sp>
    </p:spTree>
    <p:extLst>
      <p:ext uri="{BB962C8B-B14F-4D97-AF65-F5344CB8AC3E}">
        <p14:creationId xmlns:p14="http://schemas.microsoft.com/office/powerpoint/2010/main" val="1683945260"/>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F471C21-36D2-4663-A86B-E7AAE40D9830}" type="slidenum">
              <a:rPr lang="es-ES" altLang="es-ES"/>
              <a:pPr>
                <a:defRPr/>
              </a:pPr>
              <a:t>‹Nº›</a:t>
            </a:fld>
            <a:endParaRPr lang="es-ES" altLang="es-ES" dirty="0"/>
          </a:p>
        </p:txBody>
      </p:sp>
    </p:spTree>
    <p:extLst>
      <p:ext uri="{BB962C8B-B14F-4D97-AF65-F5344CB8AC3E}">
        <p14:creationId xmlns:p14="http://schemas.microsoft.com/office/powerpoint/2010/main" val="4245190554"/>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CE689EB-4240-4627-871E-3361BC86E3D9}" type="slidenum">
              <a:rPr lang="es-ES" altLang="es-ES"/>
              <a:pPr>
                <a:defRPr/>
              </a:pPr>
              <a:t>‹Nº›</a:t>
            </a:fld>
            <a:endParaRPr lang="es-ES" altLang="es-ES" dirty="0"/>
          </a:p>
        </p:txBody>
      </p:sp>
    </p:spTree>
    <p:extLst>
      <p:ext uri="{BB962C8B-B14F-4D97-AF65-F5344CB8AC3E}">
        <p14:creationId xmlns:p14="http://schemas.microsoft.com/office/powerpoint/2010/main" val="3576559121"/>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48F128C6-6FCC-4F03-B4E4-B38C1CA863D5}" type="slidenum">
              <a:rPr lang="es-ES" altLang="es-ES"/>
              <a:pPr>
                <a:defRPr/>
              </a:pPr>
              <a:t>‹Nº›</a:t>
            </a:fld>
            <a:endParaRPr lang="es-ES" altLang="es-ES" dirty="0"/>
          </a:p>
        </p:txBody>
      </p:sp>
    </p:spTree>
    <p:extLst>
      <p:ext uri="{BB962C8B-B14F-4D97-AF65-F5344CB8AC3E}">
        <p14:creationId xmlns:p14="http://schemas.microsoft.com/office/powerpoint/2010/main" val="3255420307"/>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DA003D05-5487-4020-AF6E-A7F682F02513}" type="slidenum">
              <a:rPr lang="es-ES" altLang="es-ES"/>
              <a:pPr>
                <a:defRPr/>
              </a:pPr>
              <a:t>‹Nº›</a:t>
            </a:fld>
            <a:endParaRPr lang="es-ES" altLang="es-ES" dirty="0"/>
          </a:p>
        </p:txBody>
      </p:sp>
    </p:spTree>
    <p:extLst>
      <p:ext uri="{BB962C8B-B14F-4D97-AF65-F5344CB8AC3E}">
        <p14:creationId xmlns:p14="http://schemas.microsoft.com/office/powerpoint/2010/main" val="3854397239"/>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4C0B14E1-6F29-4684-8824-8661803688C9}" type="slidenum">
              <a:rPr lang="es-ES" altLang="es-ES"/>
              <a:pPr>
                <a:defRPr/>
              </a:pPr>
              <a:t>‹Nº›</a:t>
            </a:fld>
            <a:endParaRPr lang="es-ES" altLang="es-ES" dirty="0"/>
          </a:p>
        </p:txBody>
      </p:sp>
    </p:spTree>
    <p:extLst>
      <p:ext uri="{BB962C8B-B14F-4D97-AF65-F5344CB8AC3E}">
        <p14:creationId xmlns:p14="http://schemas.microsoft.com/office/powerpoint/2010/main" val="2137069475"/>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D7DA3B0-3DE7-4C7C-AEDB-D861B30921E9}" type="slidenum">
              <a:rPr lang="es-ES" altLang="es-ES"/>
              <a:pPr>
                <a:defRPr/>
              </a:pPr>
              <a:t>‹Nº›</a:t>
            </a:fld>
            <a:endParaRPr lang="es-ES" altLang="es-ES" dirty="0"/>
          </a:p>
        </p:txBody>
      </p:sp>
    </p:spTree>
    <p:extLst>
      <p:ext uri="{BB962C8B-B14F-4D97-AF65-F5344CB8AC3E}">
        <p14:creationId xmlns:p14="http://schemas.microsoft.com/office/powerpoint/2010/main" val="2475402431"/>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50D01F2-1B96-4928-962C-516A0F3B6690}" type="slidenum">
              <a:rPr lang="es-ES" altLang="es-ES"/>
              <a:pPr>
                <a:defRPr/>
              </a:pPr>
              <a:t>‹Nº›</a:t>
            </a:fld>
            <a:endParaRPr lang="es-ES" altLang="es-ES" dirty="0"/>
          </a:p>
        </p:txBody>
      </p:sp>
    </p:spTree>
    <p:extLst>
      <p:ext uri="{BB962C8B-B14F-4D97-AF65-F5344CB8AC3E}">
        <p14:creationId xmlns:p14="http://schemas.microsoft.com/office/powerpoint/2010/main" val="3420585479"/>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1DE5064-3169-48D4-8E52-954191B76910}" type="slidenum">
              <a:rPr lang="es-ES" altLang="es-ES"/>
              <a:pPr>
                <a:defRPr/>
              </a:pPr>
              <a:t>‹Nº›</a:t>
            </a:fld>
            <a:endParaRPr lang="es-ES" altLang="es-ES" dirty="0"/>
          </a:p>
        </p:txBody>
      </p:sp>
    </p:spTree>
    <p:extLst>
      <p:ext uri="{BB962C8B-B14F-4D97-AF65-F5344CB8AC3E}">
        <p14:creationId xmlns:p14="http://schemas.microsoft.com/office/powerpoint/2010/main" val="3100238251"/>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D7D2410-B7DA-420A-A14E-E0DB9B87E5D1}" type="slidenum">
              <a:rPr lang="es-ES" altLang="es-ES"/>
              <a:pPr>
                <a:defRPr/>
              </a:pPr>
              <a:t>‹Nº›</a:t>
            </a:fld>
            <a:endParaRPr lang="es-ES" altLang="es-ES" dirty="0"/>
          </a:p>
        </p:txBody>
      </p:sp>
    </p:spTree>
    <p:extLst>
      <p:ext uri="{BB962C8B-B14F-4D97-AF65-F5344CB8AC3E}">
        <p14:creationId xmlns:p14="http://schemas.microsoft.com/office/powerpoint/2010/main" val="110513817"/>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76DC432-08B8-4415-A026-83C52BFEE71E}" type="slidenum">
              <a:rPr lang="es-ES" altLang="es-ES"/>
              <a:pPr>
                <a:defRPr/>
              </a:pPr>
              <a:t>‹Nº›</a:t>
            </a:fld>
            <a:endParaRPr lang="es-ES" altLang="es-ES" dirty="0"/>
          </a:p>
        </p:txBody>
      </p:sp>
    </p:spTree>
    <p:extLst>
      <p:ext uri="{BB962C8B-B14F-4D97-AF65-F5344CB8AC3E}">
        <p14:creationId xmlns:p14="http://schemas.microsoft.com/office/powerpoint/2010/main" val="155060533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23A4E5B4-22F6-4B94-BCF7-49B6491F1512}"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7E7E7E"/>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179388" y="2151063"/>
            <a:ext cx="8713787"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141. Según la GUÍA TÉCNICA DE APROVECHAMIENTO DE LA LUZ NATURAL EN LA ILUMINACIÓN DE EDIFICIOS, ¿cuál es la resolución de regulación que proporciona el protocolo digital DSI al definir 255 saltos?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3 %.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1 %.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0,38 %.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0,1 %.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64571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250825" y="1782763"/>
            <a:ext cx="87137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142. En la gestión de edificios, la GUÍA TÉCNICA DE APROVECHAMIENTO DE LA LUZ NATURAL EN LA ILUMINACIÓN DE EDIFICIOS menciona los reguladores de fase (Dimmers). ¿Qué tipo de corte de onda es el adecuado para cargas inductivas, como los transformadores convencionales?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Corte en la parte descendente de la onda.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Corte en la parte ascendente de la onda. </a:t>
            </a:r>
            <a:endParaRPr lang="es-ES" sz="1200" b="1">
              <a:latin typeface="Times New Roman" panose="02020603050405020304" pitchFamily="18" charset="0"/>
              <a:cs typeface="Calibri" panose="020F0502020204030204" pitchFamily="34" charset="0"/>
            </a:endParaRPr>
          </a:p>
          <a:p>
            <a:r>
              <a:rPr lang="it-IT" sz="1600">
                <a:cs typeface="Calibri" panose="020F0502020204030204" pitchFamily="34" charset="0"/>
              </a:rPr>
              <a:t>c) Corte de onda completa.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Los transformadores convencionales no admiten regulación de fase.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069655"/>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1658938"/>
            <a:ext cx="871378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143. Al realizar el mantenimiento preventivo, es útil conocer que los equipos nuevos suelen estar sobredimensionados para anticipar la depreciación. Según la GUÍA TÉCNICA DE APROVECHAMIENTO DE LA LUZ NATURAL EN LA ILUMINACIÓN DE EDIFICIOS, ¿en qué porcentaje típico se sobredimensionan estos equipos?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Entre un 5-10 %.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Entre un 10-25 %.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Exactamente un 30 %.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No se sobredimensionan, se ajustan al valor nominal.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0968"/>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1166813"/>
            <a:ext cx="86423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144. Respecto a la integración de luz natural y artificial, ¿qué define, según la GUÍA TÉCNICA DE APROVECHAMIENTO DE LA LUZ NATURAL EN LA ILUMINACIÓN DE EDIFICIOS, a un sistema de control de "bucle cerrado"?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Mide el nivel de luz natural exclusivamente en la fachada o tejado.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Funciona mediante un reloj horario programable que activa o desactiva las luminarias según el calendario solar, sin necesidad de sensores de luz.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Es un sistema que no permite realimentación del sensor al controlador.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Mide la suma de la luz natural más la luz artificial en el lugar de trabajo para regular la iluminación.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0968"/>
            <a:ext cx="8856662" cy="5801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07950" y="1412875"/>
            <a:ext cx="87852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145. Al instalar detectores para sistemas de bucle cerrado en el techo, ¿cuál de las siguientes situaciones provocaría un funcionamiento incorrecto según la GUÍA TÉCNICA DE APROVECHAMIENTO DE LA LUZ NATURAL EN LA ILUMINACIÓN DE EDIFICIOS?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Que el detector mire hacia abajo, hacia el plano de trabajo.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Que el detector esté alejado de fuentes de luz indirecta.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Que el detector esté sintonizado con el umbral de reflectancia de la sala.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Que el detector esté bloqueado por estanterías o paneles divisorios.</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0968"/>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1166813"/>
            <a:ext cx="8713787"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146. Dentro de las magnitudes características de los acristalamientos, ¿cómo define la GUÍA TÉCNICA DE APROVECHAMIENTO DE LA LUZ NATURAL EN LA ILUMINACIÓN DE EDIFICIOS el "Factor solar"?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El porcentaje de luz visible que deja pasar el vidrio.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La capacidad del vidrio para reproducir los colores naturales del exterior sin introducir variaciones cromáticas significativas en el espectro visible.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La energía térmica total que pasa a través del acristalamiento por unidad de radiación incidente.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El espesor de la cámara de aire necesario para evitar condensaciones.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925639"/>
            <a:ext cx="8856662" cy="503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250825" y="1412875"/>
            <a:ext cx="85693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147. Según la GUÍA TÉCNICA EFICIENCIA ENERGÉTICA EN ILUMINACIÓN, ALUMBRADO PÚBLICO, ¿Cuáles son los tres factores de los que depende el poder revelador o la probabilidad de visión en una instalación de alumbrado?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El flujo luminoso, la temperatura de color y el índice de reproducción cromática.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La potencia de la lámpara, la altura de los soportes y la distancia entre puntos de luz.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La reflectancia del pavimento, el coeficiente de utilización y el factor de mantenimiento.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La luminancia media de la calzada, la uniformidad global y el grado de deslumbramiento perturbador.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213671"/>
            <a:ext cx="8856662" cy="507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250825" y="1905000"/>
            <a:ext cx="86423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148. Atendiendo a la GUÍA TÉCNICA EFICIENCIA ENERGÉTICA EN ILUMINACIÓN, ALUMBRADO PÚBLICO, ¿qué parámetro se considera que incide directamente en la "comodidad visual" de las personas usuarias de una vía?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La uniformidad longitudinal.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La luminancia media de la superficie de la calzada.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El deslumbramiento perturbador.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La relación entorno (SR).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92563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323850" y="1536700"/>
            <a:ext cx="8424863"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149. De acuerdo con la GUÍA TÉCNICA EFICIENCIA ENERGÉTICA EN ILUMINACIÓN, ALUMBRADO PÚBLICO, ¿en qué situación se recomienda NO realizar variaciones temporales (reducciones) de los niveles de iluminación por razones de seguridad?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En todas las vías de tráfico rodado durante la medianoche.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En zonas peatonales con bajo flujo de personas.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Únicamente en carreteras locales con IMD (Intensidad Media Diaria) &lt; 7.000.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En puntos concretos con elevados porcentajes de accidentalidad nocturna.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285679"/>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79388" y="1536700"/>
            <a:ext cx="871378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150. Atendiendo a la visibilidad de objetos en la vía, ¿Cuándo se dice, según la GUÍA TÉCNICA EFICIENCIA ENERGÉTICA EN ILUMINACIÓN, ALUMBRADO PÚBLICO, que existe un "contraste negativo"?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Cuando la luminancia del objeto es mayor que la luminancia de fondo (Lo &gt; Lf).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Cuando la luminancia del objeto es exactamente igual a la luminancia de fondo.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Cuando el objeto es más oscuro que su fondo, siendo su luminancia menor que la de este (Lo &lt; Lf).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Cuando el objeto emite luz propia y deslumbra a quien conduce.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069655"/>
            <a:ext cx="8856662" cy="503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E7E7E"/>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404</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2026-06-26T20:44:39Z</dcterms:modified>
</cp:coreProperties>
</file>