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816A525-04B1-4BE1-865E-C95084E23D99}" type="slidenum">
              <a:rPr lang="es-ES" altLang="es-ES"/>
              <a:pPr>
                <a:defRPr/>
              </a:pPr>
              <a:t>‹Nº›</a:t>
            </a:fld>
            <a:endParaRPr lang="es-ES" altLang="es-ES" dirty="0"/>
          </a:p>
        </p:txBody>
      </p:sp>
    </p:spTree>
    <p:extLst>
      <p:ext uri="{BB962C8B-B14F-4D97-AF65-F5344CB8AC3E}">
        <p14:creationId xmlns:p14="http://schemas.microsoft.com/office/powerpoint/2010/main" val="199118171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E524677-8E88-4BAF-8FE5-0D6ED90D7F4E}" type="slidenum">
              <a:rPr lang="es-ES" altLang="es-ES"/>
              <a:pPr>
                <a:defRPr/>
              </a:pPr>
              <a:t>‹Nº›</a:t>
            </a:fld>
            <a:endParaRPr lang="es-ES" altLang="es-ES" dirty="0"/>
          </a:p>
        </p:txBody>
      </p:sp>
    </p:spTree>
    <p:extLst>
      <p:ext uri="{BB962C8B-B14F-4D97-AF65-F5344CB8AC3E}">
        <p14:creationId xmlns:p14="http://schemas.microsoft.com/office/powerpoint/2010/main" val="2435459370"/>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05E27BC-D7FB-4F22-A46C-0EABE5776D72}" type="slidenum">
              <a:rPr lang="es-ES" altLang="es-ES"/>
              <a:pPr>
                <a:defRPr/>
              </a:pPr>
              <a:t>‹Nº›</a:t>
            </a:fld>
            <a:endParaRPr lang="es-ES" altLang="es-ES" dirty="0"/>
          </a:p>
        </p:txBody>
      </p:sp>
    </p:spTree>
    <p:extLst>
      <p:ext uri="{BB962C8B-B14F-4D97-AF65-F5344CB8AC3E}">
        <p14:creationId xmlns:p14="http://schemas.microsoft.com/office/powerpoint/2010/main" val="254340388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FDD5B8E-478F-4E99-A2C3-A4F4AFF5E2F0}" type="slidenum">
              <a:rPr lang="es-ES" altLang="es-ES"/>
              <a:pPr>
                <a:defRPr/>
              </a:pPr>
              <a:t>‹Nº›</a:t>
            </a:fld>
            <a:endParaRPr lang="es-ES" altLang="es-ES" dirty="0"/>
          </a:p>
        </p:txBody>
      </p:sp>
    </p:spTree>
    <p:extLst>
      <p:ext uri="{BB962C8B-B14F-4D97-AF65-F5344CB8AC3E}">
        <p14:creationId xmlns:p14="http://schemas.microsoft.com/office/powerpoint/2010/main" val="2275094199"/>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E94F2A8-025E-4882-905E-AF2FE8E25E9C}" type="slidenum">
              <a:rPr lang="es-ES" altLang="es-ES"/>
              <a:pPr>
                <a:defRPr/>
              </a:pPr>
              <a:t>‹Nº›</a:t>
            </a:fld>
            <a:endParaRPr lang="es-ES" altLang="es-ES" dirty="0"/>
          </a:p>
        </p:txBody>
      </p:sp>
    </p:spTree>
    <p:extLst>
      <p:ext uri="{BB962C8B-B14F-4D97-AF65-F5344CB8AC3E}">
        <p14:creationId xmlns:p14="http://schemas.microsoft.com/office/powerpoint/2010/main" val="2483685086"/>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D5AF8806-3C7E-4172-B327-7F6B33F9B534}" type="slidenum">
              <a:rPr lang="es-ES" altLang="es-ES"/>
              <a:pPr>
                <a:defRPr/>
              </a:pPr>
              <a:t>‹Nº›</a:t>
            </a:fld>
            <a:endParaRPr lang="es-ES" altLang="es-ES" dirty="0"/>
          </a:p>
        </p:txBody>
      </p:sp>
    </p:spTree>
    <p:extLst>
      <p:ext uri="{BB962C8B-B14F-4D97-AF65-F5344CB8AC3E}">
        <p14:creationId xmlns:p14="http://schemas.microsoft.com/office/powerpoint/2010/main" val="2927383850"/>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AB2578B1-981A-4664-91E5-65B40F68ADE5}" type="slidenum">
              <a:rPr lang="es-ES" altLang="es-ES"/>
              <a:pPr>
                <a:defRPr/>
              </a:pPr>
              <a:t>‹Nº›</a:t>
            </a:fld>
            <a:endParaRPr lang="es-ES" altLang="es-ES" dirty="0"/>
          </a:p>
        </p:txBody>
      </p:sp>
    </p:spTree>
    <p:extLst>
      <p:ext uri="{BB962C8B-B14F-4D97-AF65-F5344CB8AC3E}">
        <p14:creationId xmlns:p14="http://schemas.microsoft.com/office/powerpoint/2010/main" val="2443899055"/>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83F688F7-D71B-4413-B34A-FF179D1A5730}" type="slidenum">
              <a:rPr lang="es-ES" altLang="es-ES"/>
              <a:pPr>
                <a:defRPr/>
              </a:pPr>
              <a:t>‹Nº›</a:t>
            </a:fld>
            <a:endParaRPr lang="es-ES" altLang="es-ES" dirty="0"/>
          </a:p>
        </p:txBody>
      </p:sp>
    </p:spTree>
    <p:extLst>
      <p:ext uri="{BB962C8B-B14F-4D97-AF65-F5344CB8AC3E}">
        <p14:creationId xmlns:p14="http://schemas.microsoft.com/office/powerpoint/2010/main" val="3821228479"/>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2F812B1-452D-4400-BC66-C4BCDF8F7CFA}" type="slidenum">
              <a:rPr lang="es-ES" altLang="es-ES"/>
              <a:pPr>
                <a:defRPr/>
              </a:pPr>
              <a:t>‹Nº›</a:t>
            </a:fld>
            <a:endParaRPr lang="es-ES" altLang="es-ES" dirty="0"/>
          </a:p>
        </p:txBody>
      </p:sp>
    </p:spTree>
    <p:extLst>
      <p:ext uri="{BB962C8B-B14F-4D97-AF65-F5344CB8AC3E}">
        <p14:creationId xmlns:p14="http://schemas.microsoft.com/office/powerpoint/2010/main" val="170157372"/>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1CA3410-9635-44A9-9DB4-56F93C0D8CDE}" type="slidenum">
              <a:rPr lang="es-ES" altLang="es-ES"/>
              <a:pPr>
                <a:defRPr/>
              </a:pPr>
              <a:t>‹Nº›</a:t>
            </a:fld>
            <a:endParaRPr lang="es-ES" altLang="es-ES" dirty="0"/>
          </a:p>
        </p:txBody>
      </p:sp>
    </p:spTree>
    <p:extLst>
      <p:ext uri="{BB962C8B-B14F-4D97-AF65-F5344CB8AC3E}">
        <p14:creationId xmlns:p14="http://schemas.microsoft.com/office/powerpoint/2010/main" val="2735041288"/>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A442840-B64C-4C51-BB9E-445C8C85BAE1}" type="slidenum">
              <a:rPr lang="es-ES" altLang="es-ES"/>
              <a:pPr>
                <a:defRPr/>
              </a:pPr>
              <a:t>‹Nº›</a:t>
            </a:fld>
            <a:endParaRPr lang="es-ES" altLang="es-ES" dirty="0"/>
          </a:p>
        </p:txBody>
      </p:sp>
    </p:spTree>
    <p:extLst>
      <p:ext uri="{BB962C8B-B14F-4D97-AF65-F5344CB8AC3E}">
        <p14:creationId xmlns:p14="http://schemas.microsoft.com/office/powerpoint/2010/main" val="790666248"/>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256D8EC-C5D4-453F-878E-C28D26442B20}" type="slidenum">
              <a:rPr lang="es-ES" altLang="es-ES"/>
              <a:pPr>
                <a:defRPr/>
              </a:pPr>
              <a:t>‹Nº›</a:t>
            </a:fld>
            <a:endParaRPr lang="es-ES" altLang="es-ES" dirty="0"/>
          </a:p>
        </p:txBody>
      </p:sp>
    </p:spTree>
    <p:extLst>
      <p:ext uri="{BB962C8B-B14F-4D97-AF65-F5344CB8AC3E}">
        <p14:creationId xmlns:p14="http://schemas.microsoft.com/office/powerpoint/2010/main" val="1584491270"/>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7AA5F86-9682-486D-9ED3-700F6DC20B50}" type="slidenum">
              <a:rPr lang="es-ES" altLang="es-ES"/>
              <a:pPr>
                <a:defRPr/>
              </a:pPr>
              <a:t>‹Nº›</a:t>
            </a:fld>
            <a:endParaRPr lang="es-ES" altLang="es-ES" dirty="0"/>
          </a:p>
        </p:txBody>
      </p:sp>
    </p:spTree>
    <p:extLst>
      <p:ext uri="{BB962C8B-B14F-4D97-AF65-F5344CB8AC3E}">
        <p14:creationId xmlns:p14="http://schemas.microsoft.com/office/powerpoint/2010/main" val="919174983"/>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B1E2DE81-7731-4C93-85D6-B39C738400D3}"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00000"/>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404813"/>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250825" y="1536700"/>
            <a:ext cx="86423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121. Según la GUÍA TÉCNICA DE CONTABILIZACIÓN DE CONSUMOS, en su apartado 2.5, los contadores de energía eléctrica, en función de sus características de funcionamiento, podrán ser de las siguientes categorías: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Contadores electromecánicos y contadores estáticos (electrónicos).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Contadores de energía activa y contadores de energía reactiva.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Contadores monofásicos y contadores trifásicos.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Contadores multitarifa y contadores bidireccionales.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492896"/>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250825" y="2028825"/>
            <a:ext cx="86423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122. Según la GUÍA TÉCNICA DE CONTABILIZACIÓN DE CONSUMOS, en su apartado 2.5, en cuanto a la precisión del contador, los índices de clase para contadores estáticos de energía activa pueden ser: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Clase 1 y clase 2 únicamente.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2, 1, 0,5 y 0,2.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Clase 2 y clase 3.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1, 2, 3 y 4.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28567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1536700"/>
            <a:ext cx="871378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dirty="0">
                <a:cs typeface="Calibri" panose="020F0502020204030204" pitchFamily="34" charset="0"/>
              </a:rPr>
              <a:t>123. Según la GUÍA TÉCNICA DE CONTABILIZACIÓN DE CONSUMOS, en su apartado 2.5, en las centrales de generación de frío y/o calor se deberán instalar contadores eléctricos que cumplan, entre otros, los siguientes requisitos: </a:t>
            </a:r>
            <a:endParaRPr lang="es-ES" sz="1200" b="1" dirty="0">
              <a:latin typeface="Times New Roman" panose="02020603050405020304" pitchFamily="18" charset="0"/>
              <a:cs typeface="Calibri" panose="020F0502020204030204" pitchFamily="34" charset="0"/>
            </a:endParaRPr>
          </a:p>
          <a:p>
            <a:r>
              <a:rPr lang="es-ES" sz="1600" dirty="0">
                <a:cs typeface="Calibri" panose="020F0502020204030204" pitchFamily="34" charset="0"/>
              </a:rPr>
              <a:t> </a:t>
            </a:r>
            <a:endParaRPr lang="es-ES" sz="1200" b="1" dirty="0">
              <a:latin typeface="Times New Roman" panose="02020603050405020304" pitchFamily="18" charset="0"/>
              <a:cs typeface="Calibri" panose="020F0502020204030204" pitchFamily="34" charset="0"/>
            </a:endParaRPr>
          </a:p>
          <a:p>
            <a:r>
              <a:rPr lang="es-ES" sz="1600" dirty="0">
                <a:cs typeface="Calibri" panose="020F0502020204030204" pitchFamily="34" charset="0"/>
              </a:rPr>
              <a:t>a) Electromecánicos y de energía activa. </a:t>
            </a:r>
            <a:endParaRPr lang="es-ES" sz="1200" b="1" dirty="0">
              <a:latin typeface="Times New Roman" panose="02020603050405020304" pitchFamily="18" charset="0"/>
              <a:cs typeface="Calibri" panose="020F0502020204030204" pitchFamily="34" charset="0"/>
            </a:endParaRPr>
          </a:p>
          <a:p>
            <a:r>
              <a:rPr lang="es-ES" sz="1600" dirty="0">
                <a:cs typeface="Calibri" panose="020F0502020204030204" pitchFamily="34" charset="0"/>
              </a:rPr>
              <a:t>b) Clase 2 para energía activa y clase 3 para reactiva. </a:t>
            </a:r>
            <a:endParaRPr lang="es-ES" sz="1200" b="1" dirty="0">
              <a:latin typeface="Times New Roman" panose="02020603050405020304" pitchFamily="18" charset="0"/>
              <a:cs typeface="Calibri" panose="020F0502020204030204" pitchFamily="34" charset="0"/>
            </a:endParaRPr>
          </a:p>
          <a:p>
            <a:r>
              <a:rPr lang="es-ES" sz="1600" dirty="0">
                <a:cs typeface="Calibri" panose="020F0502020204030204" pitchFamily="34" charset="0"/>
              </a:rPr>
              <a:t>c) Estáticos (electrónicos), combinados (activa y reactiva) y clase 1 activa y clase 2 reactiva (tipo 4). </a:t>
            </a:r>
            <a:endParaRPr lang="es-ES" sz="1200" b="1" dirty="0">
              <a:latin typeface="Times New Roman" panose="02020603050405020304" pitchFamily="18" charset="0"/>
              <a:cs typeface="Calibri" panose="020F0502020204030204" pitchFamily="34" charset="0"/>
            </a:endParaRPr>
          </a:p>
          <a:p>
            <a:r>
              <a:rPr lang="es-ES" sz="1600" dirty="0">
                <a:cs typeface="Calibri" panose="020F0502020204030204" pitchFamily="34" charset="0"/>
              </a:rPr>
              <a:t>d) Solo es necesario que sean monofásicos o trifásicos según la instalación. </a:t>
            </a:r>
            <a:endParaRPr lang="es-ES" dirty="0"/>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069655"/>
            <a:ext cx="8856662" cy="503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179388" y="1412875"/>
            <a:ext cx="8785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124. Según la GUÍA TÉCNICA DE CONTABILIZACIÓN DE CONSUMOS, en su apartado 2.5, ¿en qué condiciones se recomienda la instalación de contadores con medida semi-indirecta en las centrales de generación de frío y/o calor?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Cuando la intensidad nominal sea superior a 100 A en cualquier tipo de alimentación.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Cuando la intensidad nominal de corriente sea superior a 80 A en alimentación trifásica o a 60 A en alimentación monofásica.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Cuando la intensidad nominal de corriente sea inferior a 60 A en alimentación trifásica.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Siempre que se utilicen sistemas de transmisión tipo MBus. </a:t>
            </a:r>
            <a:endParaRPr lang="es-ES" sz="1200" b="1">
              <a:latin typeface="Times New Roman" panose="02020603050405020304" pitchFamily="18" charset="0"/>
              <a:cs typeface="Calibri" panose="020F0502020204030204" pitchFamily="34" charset="0"/>
            </a:endParaRPr>
          </a:p>
        </p:txBody>
      </p:sp>
      <p:sp>
        <p:nvSpPr>
          <p:cNvPr id="5" name="Rectángulo 4">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6" name="Rectángulo 5">
            <a:hlinkClick r:id="" action="ppaction://hlinkshowjump?jump=nextslide">
              <a:snd r:embed="rId3" name="applause.wav"/>
            </a:hlinkClick>
          </p:cNvPr>
          <p:cNvSpPr/>
          <p:nvPr/>
        </p:nvSpPr>
        <p:spPr>
          <a:xfrm>
            <a:off x="179388" y="2709615"/>
            <a:ext cx="8856662" cy="503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79388" y="1412875"/>
            <a:ext cx="8785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125. Según la GUÍA TÉCNICA DE CONTABILIZACIÓN DE CONSUMOS, en su apartado 2.5, cada contador debe llevar una placa descriptiva cuyas indicaciones se ajustarán a lo establecido en la CEI 62052-11. Señala cuál de los siguientes datos NO es obligatorio que figure en dicha placa: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Marca de identificación de fabricante o su identificación social y lugar de fabricación.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Tensión de referencia y frecuencia de referencia (50 Hz).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Nombre y apellidos de la persona instaladora autorizada que realizó el montaje.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Número de serie del contador y año de fabricación.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1663"/>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1782763"/>
            <a:ext cx="8785225"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126. Según la GUÍA TÉCNICA DE CONTABILIZACIÓN DE CONSUMOS, en su apartado 4.1, la periodicidad con la que se incluirán los datos en el registro energético de la central de generación será: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Semanal obligatoriamente en todas las instalaciones.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Como mínimo, mensual.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Trimestral, coincidiendo con las revisiones de mantenimiento.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Anual, para el cálculo de los rendimientos estacionales.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069655"/>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250825" y="1658938"/>
            <a:ext cx="85693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127. Según la GUÍA TÉCNICA DE CONTABILIZACIÓN DE CONSUMOS, en su apartado 4.1, en las instalaciones que cuenten con sistemas de energía solar, ¿qué periodicidad se recomienda para la introducción de datos y cálculo de ratios?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Diaria, para evitar desviaciones.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Mensual, igual que el resto de datos.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Semanal, ya que las averías en este tipo de instalaciones no son normalmente detectadas por los usuarios.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Quincenal, para ajustar la cobertura solar (CSa).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213671"/>
            <a:ext cx="8856662" cy="4313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250825" y="2028825"/>
            <a:ext cx="8713788"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128. Según la GUÍA TÉCNICA DE CONTABILIZACIÓN DE CONSUMOS, en su apartado 4.1, dentro de los datos del registro energético de la central, ¿cómo se denomina a la energía térmica útil aportada al sistema de producción de ACS?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fr-FR" sz="1600">
                <a:cs typeface="Calibri" panose="020F0502020204030204" pitchFamily="34" charset="0"/>
              </a:rPr>
              <a:t>a) Euc. </a:t>
            </a:r>
            <a:endParaRPr lang="es-ES" sz="1200" b="1">
              <a:latin typeface="Times New Roman" panose="02020603050405020304" pitchFamily="18" charset="0"/>
              <a:cs typeface="Calibri" panose="020F0502020204030204" pitchFamily="34" charset="0"/>
            </a:endParaRPr>
          </a:p>
          <a:p>
            <a:r>
              <a:rPr lang="fr-FR" sz="1600">
                <a:cs typeface="Calibri" panose="020F0502020204030204" pitchFamily="34" charset="0"/>
              </a:rPr>
              <a:t>b) Eur. </a:t>
            </a:r>
            <a:endParaRPr lang="es-ES" sz="1200" b="1">
              <a:latin typeface="Times New Roman" panose="02020603050405020304" pitchFamily="18" charset="0"/>
              <a:cs typeface="Calibri" panose="020F0502020204030204" pitchFamily="34" charset="0"/>
            </a:endParaRPr>
          </a:p>
          <a:p>
            <a:r>
              <a:rPr lang="fr-FR" sz="1600">
                <a:cs typeface="Calibri" panose="020F0502020204030204" pitchFamily="34" charset="0"/>
              </a:rPr>
              <a:t>c) Eua.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Eusa.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573711"/>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1658938"/>
            <a:ext cx="8713787"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129. Según la GUÍA TÉCNICA DE CONTABILIZACIÓN DE CONSUMOS, en su apartado 4.2, en los edificios de propiedad colectiva se deberá realizar un registro con los consumos individuales de cada persona usuaria, en el que se anotarán, como mínimo: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Consumo individual de calefacción (Eudc), de refrigeración (Eudr) y de ACS (Euda).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Solo el consumo de ACS en m3.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Las mermas de distribución (MD) exclusivamente.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El consumo eléctrico total de la vivienda.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636838"/>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79388" y="1658938"/>
            <a:ext cx="8785225"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130. Según la GUÍA TÉCNICA DE CONTABILIZACIÓN DE CONSUMOS, en su apartado 4.3, ¿de qué sistemas debe llevar registro de consumos de agua de llenado la empresa mantenedora en instalaciones obligadas a tener servicio de mantenimiento?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Exclusivamente del circuito de calefacción.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De los sistemas de calefacción, refrigeración, producción de ACS y circuito solar.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Solo del circuito primario de energía solar.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Del consumo de agua potable de los abonados. </a:t>
            </a:r>
            <a:endParaRPr lang="es-ES"/>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92563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TotalTime>
  <Words>416</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2026-06-26T04:03:08Z</dcterms:modified>
</cp:coreProperties>
</file>