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6C2EEA7-CBD7-4305-95A2-5B0BCABFDB1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88228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B518D-E43F-4DBB-B10A-F87F1924B37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96737155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7D224-5291-49F9-A78F-81C3034C04B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15978772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3233E-E1EA-41A0-8C19-DC0EDB84FFF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98410431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9F410-8385-4FCA-A8C1-AF27D4DB45A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92825082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6EF3F-95C3-4ADE-89D1-0E73748646F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82414012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DF9C5-AE18-443B-946A-7E38A97E598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67535729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29F08-60A3-4F70-9ABF-C08E8DC3BA8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35894190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01933-7183-46E0-B491-292AB2BA963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47267310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D7B9C-8106-4E3D-98A5-2EBBD5B7481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49786133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234F8-B5E3-4DBA-B533-8D9B9227C09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60742889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221B5-4362-4E75-8E2E-0B6A1723936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06864197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D45D0-9A13-4A3D-A9C8-A2008A42A8A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53222784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9187D82-3C8E-4260-885F-781D6A5F7E5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EF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6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60350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ángulo 1"/>
          <p:cNvSpPr>
            <a:spLocks noChangeArrowheads="1"/>
          </p:cNvSpPr>
          <p:nvPr/>
        </p:nvSpPr>
        <p:spPr bwMode="auto">
          <a:xfrm>
            <a:off x="179388" y="1782763"/>
            <a:ext cx="87852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111. Según el RAT en su ITC-RAT 07, TRANSFORMADORES Y AUTOTRANSFORMADORES DE POTENCIA, todo el cableado auxiliar instalado exteriormente al transformador deberá ser: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De material conductor de aluminio exclusivamente.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Resistente a la degradación por líquidos aislantes, a condiciones climáticas y no propagarán la llama.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De tipo rígido sin aislamiento.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068638"/>
            <a:ext cx="8856662" cy="504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ángulo 1"/>
          <p:cNvSpPr>
            <a:spLocks noChangeArrowheads="1"/>
          </p:cNvSpPr>
          <p:nvPr/>
        </p:nvSpPr>
        <p:spPr bwMode="auto">
          <a:xfrm>
            <a:off x="179388" y="2028825"/>
            <a:ext cx="878522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112. Según el RAT en su ITC-RAT 07, TRANSFORMADORES Y AUTOTRANSFORMADORES DE POTENCIA, los grupos de conexión de los transformadores de potencia se fijarán de acuerdo con la norma: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fr-FR" sz="1600">
                <a:cs typeface="Calibri" panose="020F0502020204030204" pitchFamily="34" charset="0"/>
              </a:rPr>
              <a:t>a) UNE-EN 60076.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fr-FR" sz="1600">
                <a:cs typeface="Calibri" panose="020F0502020204030204" pitchFamily="34" charset="0"/>
              </a:rPr>
              <a:t>b) UNE 211605.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UNE-EN 62271.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2997200"/>
            <a:ext cx="8856662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250825" y="1905000"/>
            <a:ext cx="8713788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113. Según el RAT en su ITC-RAT 08, TRANSFORMADORES DE MEDIDA Y PROTECCIÓN, estos transformadores cumplirán con lo prescrito en las normas de la serie: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UNE-EN 60076.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La ITC-RAT 08 nos dirige a la UNE-EN 60044 pero fue derogada y debemos consultar la UNE-EN IEC 61869.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UNE-EN 60332.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141663"/>
            <a:ext cx="8856662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179388" y="1782763"/>
            <a:ext cx="87852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114. Según el RAT en su ITC-RAT 08, TRANSFORMADORES DE MEDIDA Y PROTECCIÓN, en los transformadores de intensidad para relés de protección, el proyectista debe garantizar que la saturación por corrientes de cortocircuito: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No se produzca nunca.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Sea siempre superior al 50 %.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No haga variar su relación de transformación y ángulo de fase de forma que impida el funcionamiento correcto de los relés.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42875" y="3284538"/>
            <a:ext cx="8858250" cy="504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1"/>
          <p:cNvSpPr>
            <a:spLocks noChangeArrowheads="1"/>
          </p:cNvSpPr>
          <p:nvPr/>
        </p:nvSpPr>
        <p:spPr bwMode="auto">
          <a:xfrm>
            <a:off x="179388" y="2028825"/>
            <a:ext cx="878522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115. Según el RAT en su ITC-RAT 08, TRANSFORMADORES DE MEDIDA Y PROTECCIÓN, se deberán poner a tierra: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Solo los bornes del primario.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Únicamente las pantallas metálicas de separación.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Todas las partes metálicas de los transformadores que no se encuentren sometidas a tensión.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42875" y="3284538"/>
            <a:ext cx="8858250" cy="504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1"/>
          <p:cNvSpPr>
            <a:spLocks noChangeArrowheads="1"/>
          </p:cNvSpPr>
          <p:nvPr/>
        </p:nvSpPr>
        <p:spPr bwMode="auto">
          <a:xfrm>
            <a:off x="107950" y="1905000"/>
            <a:ext cx="878522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116. Según el RAT en su ITC-RAT 08, TRANSFORMADORES DE MEDIDA Y PROTECCIÓN, para conductores de cobre la sección mínima de la puesta a tierra de los circuitos secundarios será: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1,5 mm2 si el conductor está mecánicamente protegido.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6 mm2 en cualquier caso.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2,5 mm2 si el conductor está mecánicamente protegido y de 4 mm2 si no lo está.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65100" y="3429000"/>
            <a:ext cx="8856663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ángulo 1"/>
          <p:cNvSpPr>
            <a:spLocks noChangeArrowheads="1"/>
          </p:cNvSpPr>
          <p:nvPr/>
        </p:nvSpPr>
        <p:spPr bwMode="auto">
          <a:xfrm>
            <a:off x="179388" y="1658938"/>
            <a:ext cx="87852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117. Según el RAT en su ITC-RAT 08, TRANSFORMADORES DE MEDIDA Y PROTECCIÓN, en los circuitos secundarios de los transformadores de intensidad se instalarán dispositivos que permitan: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La separación, para verificación o sustitución sin interrumpir la continuidad del circuito secundario.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Multiplicar por 7 la resistencia eléctrica del conductor.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El aumento de la resistencia eléctrica del conductor.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2636838"/>
            <a:ext cx="8856662" cy="504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ángulo 1"/>
          <p:cNvSpPr>
            <a:spLocks noChangeArrowheads="1"/>
          </p:cNvSpPr>
          <p:nvPr/>
        </p:nvSpPr>
        <p:spPr bwMode="auto">
          <a:xfrm>
            <a:off x="250825" y="2028825"/>
            <a:ext cx="864235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118. Según el RAT en su ITC-RAT 08, TRANSFORMADORES DE MEDIDA Y PROTECCIÓN, la instalación de los transformadores de medida y protección se hará de forma que sean: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Estancos al vacío.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Fácilmente accesibles para su posible verificación o sustitución.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Inaccesibles para cualquier persona.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284538"/>
            <a:ext cx="8856662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ángulo 1"/>
          <p:cNvSpPr>
            <a:spLocks noChangeArrowheads="1"/>
          </p:cNvSpPr>
          <p:nvPr/>
        </p:nvSpPr>
        <p:spPr bwMode="auto">
          <a:xfrm>
            <a:off x="179388" y="2028825"/>
            <a:ext cx="8640762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119. Según el RAT en su ITC-RAT 08, TRANSFORMADORES DE MEDIDA Y PROTECCIÓN, en los transformadores de tensión, la caída de tensión en el cableado desde el transformador al contador no debe ser superior al: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1 por 100.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5 por 100.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1 por 1000.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573463"/>
            <a:ext cx="8856662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ángulo 1"/>
          <p:cNvSpPr>
            <a:spLocks noChangeArrowheads="1"/>
          </p:cNvSpPr>
          <p:nvPr/>
        </p:nvSpPr>
        <p:spPr bwMode="auto">
          <a:xfrm>
            <a:off x="179388" y="2028825"/>
            <a:ext cx="8713787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120. Según el RAT en su ITC-RAT 08, TRANSFORMADORES DE MEDIDA Y PROTECCIÓN, para transformadores de intensidad de medida (excepto clase S), su intensidad asignada se elegirá de forma que la carga prevista esté comprendida entre: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El 50 % y el 100 % de la intensidad asignada.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El 25 % y el 50 %.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El 10 % y el 100 %.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0" y="3059906"/>
            <a:ext cx="8858250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0"/>
            <a:ext cx="7032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333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 Light</vt:lpstr>
      <vt:lpstr>Calibri</vt:lpstr>
      <vt:lpstr>Times New Roman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48</cp:revision>
  <dcterms:created xsi:type="dcterms:W3CDTF">2014-09-11T18:25:39Z</dcterms:created>
  <dcterms:modified xsi:type="dcterms:W3CDTF">2026-07-19T18:29:21Z</dcterms:modified>
</cp:coreProperties>
</file>