
<file path=[Content_Types].xml><?xml version="1.0" encoding="utf-8"?>
<Types xmlns="http://schemas.openxmlformats.org/package/2006/content-types">
  <Default Extension="wmf" ContentType="image/x-wmf"/>
  <Default Extension="rels" ContentType="application/vnd.openxmlformats-package.relationships+xml"/>
  <Default Extension="xml" ContentType="application/xml"/>
  <Default Extension="wav" ContentType="audio/x-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3" r:id="rId1"/>
  </p:sldMasterIdLst>
  <p:notesMasterIdLst>
    <p:notesMasterId r:id="rId1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9144000" cy="6858000" type="screen4x3"/>
  <p:notesSz cx="6858000" cy="9144000"/>
  <p:defaultTextStyle>
    <a:defPPr>
      <a:defRPr lang="es-E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C1B2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779" autoAdjust="0"/>
    <p:restoredTop sz="94660"/>
  </p:normalViewPr>
  <p:slideViewPr>
    <p:cSldViewPr>
      <p:cViewPr varScale="1">
        <p:scale>
          <a:sx n="65" d="100"/>
          <a:sy n="65" d="100"/>
        </p:scale>
        <p:origin x="594" y="7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650"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a:latin typeface="Arial" panose="020B0604020202020204" pitchFamily="34" charset="0"/>
              </a:defRPr>
            </a:lvl1pPr>
          </a:lstStyle>
          <a:p>
            <a:pPr>
              <a:defRPr/>
            </a:pPr>
            <a:endParaRPr lang="es-ES"/>
          </a:p>
        </p:txBody>
      </p:sp>
      <p:sp>
        <p:nvSpPr>
          <p:cNvPr id="27651"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a:latin typeface="Arial" panose="020B0604020202020204" pitchFamily="34" charset="0"/>
              </a:defRPr>
            </a:lvl1pPr>
          </a:lstStyle>
          <a:p>
            <a:pPr>
              <a:defRPr/>
            </a:pPr>
            <a:endParaRPr lang="es-ES"/>
          </a:p>
        </p:txBody>
      </p:sp>
      <p:sp>
        <p:nvSpPr>
          <p:cNvPr id="3076"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27653"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27654"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a:latin typeface="Arial" panose="020B0604020202020204" pitchFamily="34" charset="0"/>
              </a:defRPr>
            </a:lvl1pPr>
          </a:lstStyle>
          <a:p>
            <a:pPr>
              <a:defRPr/>
            </a:pPr>
            <a:endParaRPr lang="es-ES"/>
          </a:p>
        </p:txBody>
      </p:sp>
      <p:sp>
        <p:nvSpPr>
          <p:cNvPr id="27655"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A8F7AF8C-69FA-41AF-A5A7-F2BE90F79836}" type="slidenum">
              <a:rPr lang="es-ES" altLang="es-ES"/>
              <a:pPr>
                <a:defRPr/>
              </a:pPr>
              <a:t>‹Nº›</a:t>
            </a:fld>
            <a:endParaRPr lang="es-ES" altLang="es-ES" dirty="0"/>
          </a:p>
        </p:txBody>
      </p:sp>
    </p:spTree>
    <p:extLst>
      <p:ext uri="{BB962C8B-B14F-4D97-AF65-F5344CB8AC3E}">
        <p14:creationId xmlns:p14="http://schemas.microsoft.com/office/powerpoint/2010/main" val="124992952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5B60A486-1325-4C69-9E80-782B362F745A}" type="slidenum">
              <a:rPr lang="es-ES" altLang="es-ES"/>
              <a:pPr>
                <a:defRPr/>
              </a:pPr>
              <a:t>‹Nº›</a:t>
            </a:fld>
            <a:endParaRPr lang="es-ES" altLang="es-ES" dirty="0"/>
          </a:p>
        </p:txBody>
      </p:sp>
    </p:spTree>
    <p:extLst>
      <p:ext uri="{BB962C8B-B14F-4D97-AF65-F5344CB8AC3E}">
        <p14:creationId xmlns:p14="http://schemas.microsoft.com/office/powerpoint/2010/main" val="264902419"/>
      </p:ext>
    </p:extLst>
  </p:cSld>
  <p:clrMapOvr>
    <a:masterClrMapping/>
  </p:clrMapOvr>
  <p:transition>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86F100DC-25D4-42FB-8526-55B1F71B411F}" type="slidenum">
              <a:rPr lang="es-ES" altLang="es-ES"/>
              <a:pPr>
                <a:defRPr/>
              </a:pPr>
              <a:t>‹Nº›</a:t>
            </a:fld>
            <a:endParaRPr lang="es-ES" altLang="es-ES" dirty="0"/>
          </a:p>
        </p:txBody>
      </p:sp>
    </p:spTree>
    <p:extLst>
      <p:ext uri="{BB962C8B-B14F-4D97-AF65-F5344CB8AC3E}">
        <p14:creationId xmlns:p14="http://schemas.microsoft.com/office/powerpoint/2010/main" val="1429018704"/>
      </p:ext>
    </p:extLst>
  </p:cSld>
  <p:clrMapOvr>
    <a:masterClrMapping/>
  </p:clrMapOvr>
  <p:transition>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1192A30D-F10C-4B43-B118-CF4D06998768}" type="slidenum">
              <a:rPr lang="es-ES" altLang="es-ES"/>
              <a:pPr>
                <a:defRPr/>
              </a:pPr>
              <a:t>‹Nº›</a:t>
            </a:fld>
            <a:endParaRPr lang="es-ES" altLang="es-ES" dirty="0"/>
          </a:p>
        </p:txBody>
      </p:sp>
    </p:spTree>
    <p:extLst>
      <p:ext uri="{BB962C8B-B14F-4D97-AF65-F5344CB8AC3E}">
        <p14:creationId xmlns:p14="http://schemas.microsoft.com/office/powerpoint/2010/main" val="3711756704"/>
      </p:ext>
    </p:extLst>
  </p:cSld>
  <p:clrMapOvr>
    <a:masterClrMapping/>
  </p:clrMapOvr>
  <p:transition>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E5E7AE19-2027-41D1-A0FC-FB0E92249314}" type="slidenum">
              <a:rPr lang="es-ES" altLang="es-ES"/>
              <a:pPr>
                <a:defRPr/>
              </a:pPr>
              <a:t>‹Nº›</a:t>
            </a:fld>
            <a:endParaRPr lang="es-ES" altLang="es-ES" dirty="0"/>
          </a:p>
        </p:txBody>
      </p:sp>
    </p:spTree>
    <p:extLst>
      <p:ext uri="{BB962C8B-B14F-4D97-AF65-F5344CB8AC3E}">
        <p14:creationId xmlns:p14="http://schemas.microsoft.com/office/powerpoint/2010/main" val="1616142389"/>
      </p:ext>
    </p:extLst>
  </p:cSld>
  <p:clrMapOvr>
    <a:masterClrMapping/>
  </p:clrMapOvr>
  <p:transition>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629842" y="2505075"/>
            <a:ext cx="3868340"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4629150" y="2505075"/>
            <a:ext cx="3887391"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3"/>
          <p:cNvSpPr>
            <a:spLocks noGrp="1"/>
          </p:cNvSpPr>
          <p:nvPr>
            <p:ph type="dt" sz="half" idx="10"/>
          </p:nvPr>
        </p:nvSpPr>
        <p:spPr/>
        <p:txBody>
          <a:bodyPr/>
          <a:lstStyle>
            <a:lvl1pPr>
              <a:defRPr/>
            </a:lvl1pPr>
          </a:lstStyle>
          <a:p>
            <a:pPr>
              <a:defRPr/>
            </a:pPr>
            <a:endParaRPr lang="es-ES"/>
          </a:p>
        </p:txBody>
      </p:sp>
      <p:sp>
        <p:nvSpPr>
          <p:cNvPr id="8" name="Footer Placeholder 4"/>
          <p:cNvSpPr>
            <a:spLocks noGrp="1"/>
          </p:cNvSpPr>
          <p:nvPr>
            <p:ph type="ftr" sz="quarter" idx="11"/>
          </p:nvPr>
        </p:nvSpPr>
        <p:spPr/>
        <p:txBody>
          <a:bodyPr/>
          <a:lstStyle>
            <a:lvl1pPr>
              <a:defRPr/>
            </a:lvl1pPr>
          </a:lstStyle>
          <a:p>
            <a:pPr>
              <a:defRPr/>
            </a:pPr>
            <a:endParaRPr lang="es-ES"/>
          </a:p>
        </p:txBody>
      </p:sp>
      <p:sp>
        <p:nvSpPr>
          <p:cNvPr id="9" name="Slide Number Placeholder 5"/>
          <p:cNvSpPr>
            <a:spLocks noGrp="1"/>
          </p:cNvSpPr>
          <p:nvPr>
            <p:ph type="sldNum" sz="quarter" idx="12"/>
          </p:nvPr>
        </p:nvSpPr>
        <p:spPr/>
        <p:txBody>
          <a:bodyPr/>
          <a:lstStyle>
            <a:lvl1pPr>
              <a:defRPr/>
            </a:lvl1pPr>
          </a:lstStyle>
          <a:p>
            <a:pPr>
              <a:defRPr/>
            </a:pPr>
            <a:fld id="{ADC1B91E-62B1-4AEB-9EBE-A5710C0A1B73}" type="slidenum">
              <a:rPr lang="es-ES" altLang="es-ES"/>
              <a:pPr>
                <a:defRPr/>
              </a:pPr>
              <a:t>‹Nº›</a:t>
            </a:fld>
            <a:endParaRPr lang="es-ES" altLang="es-ES" dirty="0"/>
          </a:p>
        </p:txBody>
      </p:sp>
    </p:spTree>
    <p:extLst>
      <p:ext uri="{BB962C8B-B14F-4D97-AF65-F5344CB8AC3E}">
        <p14:creationId xmlns:p14="http://schemas.microsoft.com/office/powerpoint/2010/main" val="3010419010"/>
      </p:ext>
    </p:extLst>
  </p:cSld>
  <p:clrMapOvr>
    <a:masterClrMapping/>
  </p:clrMapOvr>
  <p:transition>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3"/>
          <p:cNvSpPr>
            <a:spLocks noGrp="1"/>
          </p:cNvSpPr>
          <p:nvPr>
            <p:ph type="dt" sz="half" idx="10"/>
          </p:nvPr>
        </p:nvSpPr>
        <p:spPr/>
        <p:txBody>
          <a:bodyPr/>
          <a:lstStyle>
            <a:lvl1pPr>
              <a:defRPr/>
            </a:lvl1pPr>
          </a:lstStyle>
          <a:p>
            <a:pPr>
              <a:defRPr/>
            </a:pPr>
            <a:endParaRPr lang="es-ES"/>
          </a:p>
        </p:txBody>
      </p:sp>
      <p:sp>
        <p:nvSpPr>
          <p:cNvPr id="4" name="Footer Placeholder 4"/>
          <p:cNvSpPr>
            <a:spLocks noGrp="1"/>
          </p:cNvSpPr>
          <p:nvPr>
            <p:ph type="ftr" sz="quarter" idx="11"/>
          </p:nvPr>
        </p:nvSpPr>
        <p:spPr/>
        <p:txBody>
          <a:bodyPr/>
          <a:lstStyle>
            <a:lvl1pPr>
              <a:defRPr/>
            </a:lvl1pPr>
          </a:lstStyle>
          <a:p>
            <a:pPr>
              <a:defRPr/>
            </a:pPr>
            <a:endParaRPr lang="es-ES"/>
          </a:p>
        </p:txBody>
      </p:sp>
      <p:sp>
        <p:nvSpPr>
          <p:cNvPr id="5" name="Slide Number Placeholder 5"/>
          <p:cNvSpPr>
            <a:spLocks noGrp="1"/>
          </p:cNvSpPr>
          <p:nvPr>
            <p:ph type="sldNum" sz="quarter" idx="12"/>
          </p:nvPr>
        </p:nvSpPr>
        <p:spPr/>
        <p:txBody>
          <a:bodyPr/>
          <a:lstStyle>
            <a:lvl1pPr>
              <a:defRPr/>
            </a:lvl1pPr>
          </a:lstStyle>
          <a:p>
            <a:pPr>
              <a:defRPr/>
            </a:pPr>
            <a:fld id="{A09769C6-4FA4-4965-8287-FEB565679626}" type="slidenum">
              <a:rPr lang="es-ES" altLang="es-ES"/>
              <a:pPr>
                <a:defRPr/>
              </a:pPr>
              <a:t>‹Nº›</a:t>
            </a:fld>
            <a:endParaRPr lang="es-ES" altLang="es-ES" dirty="0"/>
          </a:p>
        </p:txBody>
      </p:sp>
    </p:spTree>
    <p:extLst>
      <p:ext uri="{BB962C8B-B14F-4D97-AF65-F5344CB8AC3E}">
        <p14:creationId xmlns:p14="http://schemas.microsoft.com/office/powerpoint/2010/main" val="2273073253"/>
      </p:ext>
    </p:extLst>
  </p:cSld>
  <p:clrMapOvr>
    <a:masterClrMapping/>
  </p:clrMapOvr>
  <p:transition>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s-ES"/>
          </a:p>
        </p:txBody>
      </p:sp>
      <p:sp>
        <p:nvSpPr>
          <p:cNvPr id="3" name="Footer Placeholder 4"/>
          <p:cNvSpPr>
            <a:spLocks noGrp="1"/>
          </p:cNvSpPr>
          <p:nvPr>
            <p:ph type="ftr" sz="quarter" idx="11"/>
          </p:nvPr>
        </p:nvSpPr>
        <p:spPr/>
        <p:txBody>
          <a:bodyPr/>
          <a:lstStyle>
            <a:lvl1pPr>
              <a:defRPr/>
            </a:lvl1pPr>
          </a:lstStyle>
          <a:p>
            <a:pPr>
              <a:defRPr/>
            </a:pPr>
            <a:endParaRPr lang="es-ES"/>
          </a:p>
        </p:txBody>
      </p:sp>
      <p:sp>
        <p:nvSpPr>
          <p:cNvPr id="4" name="Slide Number Placeholder 5"/>
          <p:cNvSpPr>
            <a:spLocks noGrp="1"/>
          </p:cNvSpPr>
          <p:nvPr>
            <p:ph type="sldNum" sz="quarter" idx="12"/>
          </p:nvPr>
        </p:nvSpPr>
        <p:spPr/>
        <p:txBody>
          <a:bodyPr/>
          <a:lstStyle>
            <a:lvl1pPr>
              <a:defRPr/>
            </a:lvl1pPr>
          </a:lstStyle>
          <a:p>
            <a:pPr>
              <a:defRPr/>
            </a:pPr>
            <a:fld id="{5BCD901D-2009-4DFA-8C40-92763BCC8734}" type="slidenum">
              <a:rPr lang="es-ES" altLang="es-ES"/>
              <a:pPr>
                <a:defRPr/>
              </a:pPr>
              <a:t>‹Nº›</a:t>
            </a:fld>
            <a:endParaRPr lang="es-ES" altLang="es-ES" dirty="0"/>
          </a:p>
        </p:txBody>
      </p:sp>
    </p:spTree>
    <p:extLst>
      <p:ext uri="{BB962C8B-B14F-4D97-AF65-F5344CB8AC3E}">
        <p14:creationId xmlns:p14="http://schemas.microsoft.com/office/powerpoint/2010/main" val="1815664858"/>
      </p:ext>
    </p:extLst>
  </p:cSld>
  <p:clrMapOvr>
    <a:masterClrMapping/>
  </p:clrMapOvr>
  <p:transition>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E0400F51-7FC0-4B57-B236-DE24CA22FEEE}" type="slidenum">
              <a:rPr lang="es-ES" altLang="es-ES"/>
              <a:pPr>
                <a:defRPr/>
              </a:pPr>
              <a:t>‹Nº›</a:t>
            </a:fld>
            <a:endParaRPr lang="es-ES" altLang="es-ES" dirty="0"/>
          </a:p>
        </p:txBody>
      </p:sp>
    </p:spTree>
    <p:extLst>
      <p:ext uri="{BB962C8B-B14F-4D97-AF65-F5344CB8AC3E}">
        <p14:creationId xmlns:p14="http://schemas.microsoft.com/office/powerpoint/2010/main" val="594423366"/>
      </p:ext>
    </p:extLst>
  </p:cSld>
  <p:clrMapOvr>
    <a:masterClrMapping/>
  </p:clrMapOvr>
  <p:transition>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3887391" y="987426"/>
            <a:ext cx="462915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dirty="0" smtClean="0"/>
              <a:t>Haga clic en el icono para agregar una imagen</a:t>
            </a:r>
            <a:endParaRPr lang="en-US" noProof="0"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E0CE1B51-0B8E-4C92-B6DA-40E5B17B1353}" type="slidenum">
              <a:rPr lang="es-ES" altLang="es-ES"/>
              <a:pPr>
                <a:defRPr/>
              </a:pPr>
              <a:t>‹Nº›</a:t>
            </a:fld>
            <a:endParaRPr lang="es-ES" altLang="es-ES" dirty="0"/>
          </a:p>
        </p:txBody>
      </p:sp>
    </p:spTree>
    <p:extLst>
      <p:ext uri="{BB962C8B-B14F-4D97-AF65-F5344CB8AC3E}">
        <p14:creationId xmlns:p14="http://schemas.microsoft.com/office/powerpoint/2010/main" val="4045724866"/>
      </p:ext>
    </p:extLst>
  </p:cSld>
  <p:clrMapOvr>
    <a:masterClrMapping/>
  </p:clrMapOvr>
  <p:transition>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866727C6-E550-4E59-B848-64402A2343DF}" type="slidenum">
              <a:rPr lang="es-ES" altLang="es-ES"/>
              <a:pPr>
                <a:defRPr/>
              </a:pPr>
              <a:t>‹Nº›</a:t>
            </a:fld>
            <a:endParaRPr lang="es-ES" altLang="es-ES" dirty="0"/>
          </a:p>
        </p:txBody>
      </p:sp>
    </p:spTree>
    <p:extLst>
      <p:ext uri="{BB962C8B-B14F-4D97-AF65-F5344CB8AC3E}">
        <p14:creationId xmlns:p14="http://schemas.microsoft.com/office/powerpoint/2010/main" val="4139475227"/>
      </p:ext>
    </p:extLst>
  </p:cSld>
  <p:clrMapOvr>
    <a:masterClrMapping/>
  </p:clrMapOvr>
  <p:transition>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E651336E-E6F0-4F10-B418-34CD628F4764}" type="slidenum">
              <a:rPr lang="es-ES" altLang="es-ES"/>
              <a:pPr>
                <a:defRPr/>
              </a:pPr>
              <a:t>‹Nº›</a:t>
            </a:fld>
            <a:endParaRPr lang="es-ES" altLang="es-ES" dirty="0"/>
          </a:p>
        </p:txBody>
      </p:sp>
    </p:spTree>
    <p:extLst>
      <p:ext uri="{BB962C8B-B14F-4D97-AF65-F5344CB8AC3E}">
        <p14:creationId xmlns:p14="http://schemas.microsoft.com/office/powerpoint/2010/main" val="2350875132"/>
      </p:ext>
    </p:extLst>
  </p:cSld>
  <p:clrMapOvr>
    <a:masterClrMapping/>
  </p:clrMapOvr>
  <p:transition>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dgm">
  <p:cSld name="Título y diagrama u organigram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1143000"/>
          </a:xfrm>
        </p:spPr>
        <p:txBody>
          <a:bodyPr/>
          <a:lstStyle/>
          <a:p>
            <a:r>
              <a:rPr lang="es-ES" smtClean="0"/>
              <a:t>Haga clic para modificar el estilo de título del patrón</a:t>
            </a:r>
            <a:endParaRPr lang="es-ES"/>
          </a:p>
        </p:txBody>
      </p:sp>
      <p:sp>
        <p:nvSpPr>
          <p:cNvPr id="3" name="Marcador de SmartArt 2"/>
          <p:cNvSpPr>
            <a:spLocks noGrp="1"/>
          </p:cNvSpPr>
          <p:nvPr>
            <p:ph type="dgm" idx="1"/>
          </p:nvPr>
        </p:nvSpPr>
        <p:spPr>
          <a:xfrm>
            <a:off x="457200" y="1600202"/>
            <a:ext cx="8229600" cy="4525963"/>
          </a:xfrm>
        </p:spPr>
        <p:txBody>
          <a:bodyPr rtlCol="0">
            <a:normAutofit/>
          </a:bodyPr>
          <a:lstStyle/>
          <a:p>
            <a:pPr lvl="0"/>
            <a:endParaRPr lang="es-ES" noProof="0" dirty="0" smtClean="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F108072A-8713-4875-926C-2E9CC4B0105F}" type="slidenum">
              <a:rPr lang="es-ES" altLang="es-ES"/>
              <a:pPr>
                <a:defRPr/>
              </a:pPr>
              <a:t>‹Nº›</a:t>
            </a:fld>
            <a:endParaRPr lang="es-ES" altLang="es-ES" dirty="0"/>
          </a:p>
        </p:txBody>
      </p:sp>
    </p:spTree>
    <p:extLst>
      <p:ext uri="{BB962C8B-B14F-4D97-AF65-F5344CB8AC3E}">
        <p14:creationId xmlns:p14="http://schemas.microsoft.com/office/powerpoint/2010/main" val="1419081051"/>
      </p:ext>
    </p:extLst>
  </p:cSld>
  <p:clrMapOvr>
    <a:masterClrMapping/>
  </p:clrMapOvr>
  <p:transition>
    <p:rand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Title Placeholder 1"/>
          <p:cNvSpPr>
            <a:spLocks noGrp="1"/>
          </p:cNvSpPr>
          <p:nvPr>
            <p:ph type="title"/>
          </p:nvPr>
        </p:nvSpPr>
        <p:spPr bwMode="auto">
          <a:xfrm>
            <a:off x="628650" y="365125"/>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ES" smtClean="0"/>
              <a:t>Haga clic para modificar el estilo de título del patrón</a:t>
            </a:r>
            <a:endParaRPr lang="en-US" altLang="es-ES" smtClean="0"/>
          </a:p>
        </p:txBody>
      </p:sp>
      <p:sp>
        <p:nvSpPr>
          <p:cNvPr id="2051" name="Text Placeholder 2"/>
          <p:cNvSpPr>
            <a:spLocks noGrp="1"/>
          </p:cNvSpPr>
          <p:nvPr>
            <p:ph type="body" idx="1"/>
          </p:nvPr>
        </p:nvSpPr>
        <p:spPr bwMode="auto">
          <a:xfrm>
            <a:off x="628650" y="1825625"/>
            <a:ext cx="78867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endParaRPr lang="en-US" altLang="es-ES" smtClean="0"/>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prstClr val="black">
                    <a:tint val="75000"/>
                  </a:prstClr>
                </a:solidFill>
                <a:latin typeface="Arial" panose="020B0604020202020204" pitchFamily="34" charset="0"/>
              </a:defRPr>
            </a:lvl1pPr>
          </a:lstStyle>
          <a:p>
            <a:pPr>
              <a:defRPr/>
            </a:pPr>
            <a:endParaRPr lang="es-ES"/>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prstClr val="black">
                    <a:tint val="75000"/>
                  </a:prstClr>
                </a:solidFill>
                <a:latin typeface="Arial" panose="020B0604020202020204" pitchFamily="34" charset="0"/>
              </a:defRPr>
            </a:lvl1pPr>
          </a:lstStyle>
          <a:p>
            <a:pPr>
              <a:defRPr/>
            </a:pPr>
            <a:endParaRPr lang="es-ES"/>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defRPr>
            </a:lvl1pPr>
          </a:lstStyle>
          <a:p>
            <a:pPr>
              <a:defRPr/>
            </a:pPr>
            <a:fld id="{1DED423E-D9FD-4A30-BA77-89A08C705424}" type="slidenum">
              <a:rPr lang="es-ES" altLang="es-ES"/>
              <a:pPr>
                <a:defRPr/>
              </a:pPr>
              <a:t>‹Nº›</a:t>
            </a:fld>
            <a:endParaRPr lang="es-ES" altLang="es-ES" dirty="0"/>
          </a:p>
        </p:txBody>
      </p:sp>
    </p:spTree>
  </p:cSld>
  <p:clrMap bg1="lt1" tx1="dk1" bg2="lt2" tx2="dk2" accent1="accent1" accent2="accent2" accent3="accent3" accent4="accent4" accent5="accent5" accent6="accent6" hlink="hlink" folHlink="folHlink"/>
  <p:sldLayoutIdLst>
    <p:sldLayoutId id="2147483736" r:id="rId1"/>
    <p:sldLayoutId id="2147483737" r:id="rId2"/>
    <p:sldLayoutId id="2147483738" r:id="rId3"/>
    <p:sldLayoutId id="2147483739" r:id="rId4"/>
    <p:sldLayoutId id="2147483740" r:id="rId5"/>
    <p:sldLayoutId id="2147483741" r:id="rId6"/>
    <p:sldLayoutId id="2147483742" r:id="rId7"/>
    <p:sldLayoutId id="2147483743" r:id="rId8"/>
    <p:sldLayoutId id="2147483744" r:id="rId9"/>
    <p:sldLayoutId id="2147483745" r:id="rId10"/>
    <p:sldLayoutId id="2147483746" r:id="rId11"/>
    <p:sldLayoutId id="2147483747" r:id="rId12"/>
  </p:sldLayoutIdLst>
  <p:transition>
    <p:random/>
  </p:transition>
  <p:timing>
    <p:tnLst>
      <p:par>
        <p:cTn id="1" dur="indefinite" restart="never" nodeType="tmRoot"/>
      </p:par>
    </p:tnLst>
  </p:timing>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solidFill>
          <a:srgbClr val="EC1B23"/>
        </a:solidFill>
        <a:effectLst/>
      </p:bgPr>
    </p:bg>
    <p:spTree>
      <p:nvGrpSpPr>
        <p:cNvPr id="1" name=""/>
        <p:cNvGrpSpPr/>
        <p:nvPr/>
      </p:nvGrpSpPr>
      <p:grpSpPr>
        <a:xfrm>
          <a:off x="0" y="0"/>
          <a:ext cx="0" cy="0"/>
          <a:chOff x="0" y="0"/>
          <a:chExt cx="0" cy="0"/>
        </a:xfrm>
      </p:grpSpPr>
      <p:sp>
        <p:nvSpPr>
          <p:cNvPr id="2" name="Rectángulo redondeado 1">
            <a:hlinkClick r:id="" action="ppaction://hlinkshowjump?jump=nextslide">
              <a:snd r:embed="rId2" name="chimes.wav"/>
            </a:hlinkClick>
          </p:cNvPr>
          <p:cNvSpPr/>
          <p:nvPr/>
        </p:nvSpPr>
        <p:spPr>
          <a:xfrm>
            <a:off x="1547813" y="5589588"/>
            <a:ext cx="2665412" cy="9366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dirty="0">
                <a:solidFill>
                  <a:prstClr val="black"/>
                </a:solidFill>
              </a:rPr>
              <a:t>COMENZAR JUEGO</a:t>
            </a:r>
          </a:p>
        </p:txBody>
      </p:sp>
      <p:sp>
        <p:nvSpPr>
          <p:cNvPr id="6" name="Rectángulo redondeado 5">
            <a:hlinkClick r:id="" action="ppaction://hlinkshowjump?jump=endshow"/>
          </p:cNvPr>
          <p:cNvSpPr/>
          <p:nvPr/>
        </p:nvSpPr>
        <p:spPr>
          <a:xfrm>
            <a:off x="5292725" y="5589588"/>
            <a:ext cx="2663825" cy="9366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dirty="0">
                <a:solidFill>
                  <a:prstClr val="black"/>
                </a:solidFill>
              </a:rPr>
              <a:t>SALIR DEL JUEGO</a:t>
            </a:r>
          </a:p>
        </p:txBody>
      </p:sp>
      <p:pic>
        <p:nvPicPr>
          <p:cNvPr id="3" name="Imagen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5576" y="188640"/>
            <a:ext cx="7620000" cy="5029200"/>
          </a:xfrm>
          <a:prstGeom prst="rect">
            <a:avLst/>
          </a:prstGeom>
        </p:spPr>
      </p:pic>
    </p:spTree>
  </p:cSld>
  <p:clrMapOvr>
    <a:masterClrMapping/>
  </p:clrMapOvr>
  <p:transition>
    <p:random/>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107504" y="1536174"/>
            <a:ext cx="8928992" cy="2308324"/>
          </a:xfrm>
          <a:prstGeom prst="rect">
            <a:avLst/>
          </a:prstGeom>
        </p:spPr>
        <p:txBody>
          <a:bodyPr wrap="square">
            <a:spAutoFit/>
          </a:bodyPr>
          <a:lstStyle/>
          <a:p>
            <a:pPr>
              <a:spcAft>
                <a:spcPts val="0"/>
              </a:spcAft>
            </a:pPr>
            <a:r>
              <a:rPr lang="es-ES" sz="1600" b="1" smtClean="0">
                <a:ea typeface="Calibri" panose="020F0502020204030204" pitchFamily="34" charset="0"/>
              </a:rPr>
              <a:t>1. Según el REBT en su ITC-BT-03, EMPRESAS INSTALADORAS EN BAJA TENSIÓN, las empresas instaladoras de categoría especialista (IBTE) podrán realizar, mantener y reparar: </a:t>
            </a:r>
            <a:endParaRPr lang="es-ES" sz="1200" b="1" smtClean="0">
              <a:effectLst/>
              <a:latin typeface="Times New Roman" panose="02020603050405020304" pitchFamily="18" charset="0"/>
              <a:ea typeface="Calibri" panose="020F0502020204030204" pitchFamily="34" charset="0"/>
            </a:endParaRPr>
          </a:p>
          <a:p>
            <a:pPr>
              <a:spcAft>
                <a:spcPts val="0"/>
              </a:spcAft>
            </a:pPr>
            <a:r>
              <a:rPr lang="es-ES" sz="1600" smtClean="0">
                <a:ea typeface="Calibri" panose="020F0502020204030204" pitchFamily="34" charset="0"/>
              </a:rPr>
              <a:t> </a:t>
            </a:r>
            <a:endParaRPr lang="es-ES" sz="1200" b="1" smtClean="0">
              <a:effectLst/>
              <a:latin typeface="Times New Roman" panose="02020603050405020304" pitchFamily="18" charset="0"/>
              <a:ea typeface="Calibri" panose="020F0502020204030204" pitchFamily="34" charset="0"/>
            </a:endParaRPr>
          </a:p>
          <a:p>
            <a:pPr>
              <a:spcAft>
                <a:spcPts val="0"/>
              </a:spcAft>
            </a:pPr>
            <a:r>
              <a:rPr lang="es-ES" sz="1600" smtClean="0">
                <a:ea typeface="Calibri" panose="020F0502020204030204" pitchFamily="34" charset="0"/>
              </a:rPr>
              <a:t>a) Únicamente instalaciones de quirófanos y salas de intervención. </a:t>
            </a:r>
            <a:endParaRPr lang="es-ES" sz="1200" b="1" smtClean="0">
              <a:effectLst/>
              <a:latin typeface="Times New Roman" panose="02020603050405020304" pitchFamily="18" charset="0"/>
              <a:ea typeface="Calibri" panose="020F0502020204030204" pitchFamily="34" charset="0"/>
            </a:endParaRPr>
          </a:p>
          <a:p>
            <a:pPr>
              <a:spcAft>
                <a:spcPts val="0"/>
              </a:spcAft>
            </a:pPr>
            <a:r>
              <a:rPr lang="es-ES" sz="1600" smtClean="0">
                <a:ea typeface="Calibri" panose="020F0502020204030204" pitchFamily="34" charset="0"/>
              </a:rPr>
              <a:t>b) Únicamente instalaciones generadoras de potencia superior a 10 kW. </a:t>
            </a:r>
            <a:endParaRPr lang="es-ES" sz="1200" b="1" smtClean="0">
              <a:effectLst/>
              <a:latin typeface="Times New Roman" panose="02020603050405020304" pitchFamily="18" charset="0"/>
              <a:ea typeface="Calibri" panose="020F0502020204030204" pitchFamily="34" charset="0"/>
            </a:endParaRPr>
          </a:p>
          <a:p>
            <a:pPr>
              <a:spcAft>
                <a:spcPts val="0"/>
              </a:spcAft>
            </a:pPr>
            <a:r>
              <a:rPr lang="es-ES" sz="1600" smtClean="0">
                <a:ea typeface="Calibri" panose="020F0502020204030204" pitchFamily="34" charset="0"/>
              </a:rPr>
              <a:t>c) Las instalaciones de la categoría básica y, además, las instalaciones específicas de su categoría. </a:t>
            </a:r>
            <a:endParaRPr lang="es-ES" sz="1200" b="1" smtClean="0">
              <a:effectLst/>
              <a:latin typeface="Times New Roman" panose="02020603050405020304" pitchFamily="18" charset="0"/>
              <a:ea typeface="Calibri" panose="020F0502020204030204" pitchFamily="34" charset="0"/>
            </a:endParaRPr>
          </a:p>
          <a:p>
            <a:pPr>
              <a:spcAft>
                <a:spcPts val="0"/>
              </a:spcAft>
            </a:pPr>
            <a:r>
              <a:rPr lang="es-ES" sz="1600" smtClean="0">
                <a:ea typeface="Calibri" panose="020F0502020204030204" pitchFamily="34" charset="0"/>
              </a:rPr>
              <a:t>d) Únicamente líneas aéreas o subterráneas de distribución de energía. </a:t>
            </a:r>
            <a:endParaRPr lang="es-ES" sz="1200" b="1" dirty="0">
              <a:effectLst/>
              <a:latin typeface="Times New Roman" panose="02020603050405020304" pitchFamily="18" charset="0"/>
              <a:ea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0" y="3068960"/>
            <a:ext cx="8569647" cy="4320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323528" y="2028617"/>
            <a:ext cx="8496944" cy="2062103"/>
          </a:xfrm>
          <a:prstGeom prst="rect">
            <a:avLst/>
          </a:prstGeom>
        </p:spPr>
        <p:txBody>
          <a:bodyPr wrap="square">
            <a:spAutoFit/>
          </a:bodyPr>
          <a:lstStyle/>
          <a:p>
            <a:pPr>
              <a:spcAft>
                <a:spcPts val="0"/>
              </a:spcAft>
            </a:pPr>
            <a:r>
              <a:rPr lang="es-ES" sz="1600" b="1" dirty="0">
                <a:ea typeface="Calibri" panose="020F0502020204030204" pitchFamily="34" charset="0"/>
              </a:rPr>
              <a:t>2. Según el REBT en su ITC-BT-03, EMPRESAS INSTALADORAS EN BAJA TENSIÓN, para que una persona instaladora pueda acreditar su competencia profesional por experiencia laboral, debe hacerlo de acuerdo a lo estipulado en el: </a:t>
            </a:r>
            <a:endParaRPr lang="es-ES" sz="1200" b="1"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 </a:t>
            </a:r>
            <a:endParaRPr lang="es-ES" sz="1200" b="1"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a) Real Decreto 842/2002. </a:t>
            </a:r>
            <a:endParaRPr lang="es-ES" sz="1200" b="1"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b) Real Decreto 1224/2009. </a:t>
            </a:r>
            <a:endParaRPr lang="es-ES" sz="1200" b="1"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c) UNE 20460-1:2003. </a:t>
            </a:r>
            <a:endParaRPr lang="es-ES" sz="1200" b="1"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d) Las otras tres respuestas son incorrectas. </a:t>
            </a:r>
            <a:endParaRPr lang="es-ES" sz="1200" b="1" dirty="0">
              <a:effectLst/>
              <a:latin typeface="Times New Roman" panose="02020603050405020304" pitchFamily="18" charset="0"/>
              <a:ea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250825" y="3284947"/>
            <a:ext cx="8569647" cy="2881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179512" y="1782396"/>
            <a:ext cx="8784976" cy="2062103"/>
          </a:xfrm>
          <a:prstGeom prst="rect">
            <a:avLst/>
          </a:prstGeom>
        </p:spPr>
        <p:txBody>
          <a:bodyPr wrap="square">
            <a:spAutoFit/>
          </a:bodyPr>
          <a:lstStyle/>
          <a:p>
            <a:pPr>
              <a:spcAft>
                <a:spcPts val="0"/>
              </a:spcAft>
            </a:pPr>
            <a:r>
              <a:rPr lang="es-ES" sz="1600" b="1" dirty="0">
                <a:ea typeface="Calibri" panose="020F0502020204030204" pitchFamily="34" charset="0"/>
              </a:rPr>
              <a:t>3. Según el REBT en su ITC-BT-03, EMPRESAS INSTALADORAS EN BAJA TENSIÓN, la declaración responsable de una empresa instaladora habilita para el ejercicio de la actividad en: </a:t>
            </a:r>
            <a:endParaRPr lang="es-ES" sz="1200" b="1"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 </a:t>
            </a:r>
            <a:endParaRPr lang="es-ES" sz="1200" b="1"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a) Únicamente en la Comunidad Autónoma donde se presentó. </a:t>
            </a:r>
            <a:endParaRPr lang="es-ES" sz="1200" b="1"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b) Todo el territorio español, sin que puedan imponerse requisitos adicionales. </a:t>
            </a:r>
            <a:endParaRPr lang="es-ES" sz="1200" b="1"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c) En España y en cualquier país de la Unión Europea automáticamente. </a:t>
            </a:r>
            <a:endParaRPr lang="es-ES" sz="1200" b="1"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d) Las otras tres respuestas son incorrectas. </a:t>
            </a:r>
            <a:endParaRPr lang="es-ES" sz="1200" b="1" dirty="0">
              <a:effectLst/>
              <a:latin typeface="Times New Roman" panose="02020603050405020304" pitchFamily="18" charset="0"/>
              <a:ea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93364" y="2996952"/>
            <a:ext cx="8569647" cy="2881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179512" y="2028617"/>
            <a:ext cx="8640960" cy="2062103"/>
          </a:xfrm>
          <a:prstGeom prst="rect">
            <a:avLst/>
          </a:prstGeom>
        </p:spPr>
        <p:txBody>
          <a:bodyPr wrap="square">
            <a:spAutoFit/>
          </a:bodyPr>
          <a:lstStyle/>
          <a:p>
            <a:pPr>
              <a:spcAft>
                <a:spcPts val="0"/>
              </a:spcAft>
            </a:pPr>
            <a:r>
              <a:rPr lang="es-ES" sz="1600" b="1" dirty="0">
                <a:ea typeface="Calibri" panose="020F0502020204030204" pitchFamily="34" charset="0"/>
              </a:rPr>
              <a:t>4. Según el REBT en su ITC-BT-03, EMPRESAS INSTALADORAS EN BAJA TENSIÓN, cualquier hecho que suponga la modificación de los datos de la declaración responsable o el cese de actividad debe comunicarse en el plazo de: </a:t>
            </a:r>
            <a:endParaRPr lang="es-ES" sz="1200" b="1"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 </a:t>
            </a:r>
            <a:endParaRPr lang="es-ES" sz="1200" b="1"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a) 15 días. </a:t>
            </a:r>
            <a:endParaRPr lang="es-ES" sz="1200" b="1"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b) Un mes. </a:t>
            </a:r>
            <a:endParaRPr lang="es-ES" sz="1200" b="1"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c) Dos meses. </a:t>
            </a:r>
            <a:endParaRPr lang="es-ES" sz="1200" b="1"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d) 24 horas. </a:t>
            </a:r>
            <a:endParaRPr lang="es-ES" sz="1200" b="1" dirty="0">
              <a:effectLst/>
              <a:latin typeface="Times New Roman" panose="02020603050405020304" pitchFamily="18" charset="0"/>
              <a:ea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79512" y="3284910"/>
            <a:ext cx="8569647" cy="2881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179512" y="1905506"/>
            <a:ext cx="8712968" cy="2308324"/>
          </a:xfrm>
          <a:prstGeom prst="rect">
            <a:avLst/>
          </a:prstGeom>
        </p:spPr>
        <p:txBody>
          <a:bodyPr wrap="square">
            <a:spAutoFit/>
          </a:bodyPr>
          <a:lstStyle/>
          <a:p>
            <a:pPr>
              <a:spcAft>
                <a:spcPts val="0"/>
              </a:spcAft>
            </a:pPr>
            <a:r>
              <a:rPr lang="es-ES" sz="1600" b="1" dirty="0">
                <a:ea typeface="Calibri" panose="020F0502020204030204" pitchFamily="34" charset="0"/>
              </a:rPr>
              <a:t>5. Según el REBT en su ITC-BT-03, EMPRESAS INSTALADORAS EN BAJA TENSIÓN, en caso de peligro manifiesto detectado en una instalación, la empresa instaladora debe ponerlo en conocimiento del Órgano competente de la Comunidad Autónoma en un plazo máximo de: </a:t>
            </a:r>
            <a:endParaRPr lang="es-ES" sz="1200" b="1"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 </a:t>
            </a:r>
            <a:endParaRPr lang="es-ES" sz="1200" b="1"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a) 12 horas. </a:t>
            </a:r>
            <a:endParaRPr lang="es-ES" sz="1200" b="1"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b) 24 horas. </a:t>
            </a:r>
            <a:endParaRPr lang="es-ES" sz="1200" b="1"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c) 48 horas. </a:t>
            </a:r>
            <a:endParaRPr lang="es-ES" sz="1200" b="1"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d) Una semana. </a:t>
            </a:r>
            <a:endParaRPr lang="es-ES" sz="1200" b="1" dirty="0">
              <a:effectLst/>
              <a:latin typeface="Times New Roman" panose="02020603050405020304" pitchFamily="18" charset="0"/>
              <a:ea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79512" y="3422483"/>
            <a:ext cx="8569647" cy="2881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179512" y="2028617"/>
            <a:ext cx="8784976" cy="2062103"/>
          </a:xfrm>
          <a:prstGeom prst="rect">
            <a:avLst/>
          </a:prstGeom>
        </p:spPr>
        <p:txBody>
          <a:bodyPr wrap="square">
            <a:spAutoFit/>
          </a:bodyPr>
          <a:lstStyle/>
          <a:p>
            <a:pPr>
              <a:spcAft>
                <a:spcPts val="0"/>
              </a:spcAft>
            </a:pPr>
            <a:r>
              <a:rPr lang="es-ES" sz="1600" b="1" dirty="0">
                <a:ea typeface="Calibri" panose="020F0502020204030204" pitchFamily="34" charset="0"/>
              </a:rPr>
              <a:t>6. Según el REBT en su ITC-BT-03, EMPRESAS INSTALADORAS EN BAJA TENSIÓN, la empresa instaladora debe conservar a disposición de la Administración copia de los contratos de mantenimiento durante al menos: </a:t>
            </a:r>
            <a:endParaRPr lang="es-ES" sz="1200" b="1"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 </a:t>
            </a:r>
            <a:endParaRPr lang="es-ES" sz="1200" b="1"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a) 1 año. </a:t>
            </a:r>
            <a:endParaRPr lang="es-ES" sz="1200" b="1"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b) 3 años. </a:t>
            </a:r>
            <a:endParaRPr lang="es-ES" sz="1200" b="1"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c) 5 años. </a:t>
            </a:r>
            <a:endParaRPr lang="es-ES" sz="1200" b="1"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d) Ninguna de las anteriores es correcta. </a:t>
            </a:r>
            <a:endParaRPr lang="es-ES" sz="1200" b="1" dirty="0">
              <a:effectLst/>
              <a:latin typeface="Times New Roman" panose="02020603050405020304" pitchFamily="18" charset="0"/>
              <a:ea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59562" y="3573016"/>
            <a:ext cx="8569647" cy="2881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51520" y="1905506"/>
            <a:ext cx="8640960" cy="2062103"/>
          </a:xfrm>
          <a:prstGeom prst="rect">
            <a:avLst/>
          </a:prstGeom>
        </p:spPr>
        <p:txBody>
          <a:bodyPr wrap="square">
            <a:spAutoFit/>
          </a:bodyPr>
          <a:lstStyle/>
          <a:p>
            <a:pPr>
              <a:spcAft>
                <a:spcPts val="0"/>
              </a:spcAft>
            </a:pPr>
            <a:r>
              <a:rPr lang="es-ES" sz="1600" b="1" dirty="0">
                <a:ea typeface="Calibri" panose="020F0502020204030204" pitchFamily="34" charset="0"/>
              </a:rPr>
              <a:t>7. Según el REBT en su ITC-BT-03, EMPRESAS INSTALADORAS EN BAJA TENSIÓN, ¿cuál de los siguientes equipos NO es obligatorio para una empresa de categoría Básica? </a:t>
            </a:r>
            <a:endParaRPr lang="es-ES" sz="1200" b="1"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 </a:t>
            </a:r>
            <a:endParaRPr lang="es-ES" sz="1200" b="1"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a) </a:t>
            </a:r>
            <a:r>
              <a:rPr lang="es-ES" sz="1600" dirty="0" err="1">
                <a:ea typeface="Calibri" panose="020F0502020204030204" pitchFamily="34" charset="0"/>
              </a:rPr>
              <a:t>Telurómetro</a:t>
            </a:r>
            <a:r>
              <a:rPr lang="es-ES" sz="1600" dirty="0">
                <a:ea typeface="Calibri" panose="020F0502020204030204" pitchFamily="34" charset="0"/>
              </a:rPr>
              <a:t>. </a:t>
            </a:r>
            <a:endParaRPr lang="es-ES" sz="1200" b="1"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b) Luxómetro para alumbrado de emergencia. </a:t>
            </a:r>
            <a:endParaRPr lang="es-ES" sz="1200" b="1"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c) Analizador de redes, de armónicos y de perturbaciones de red. </a:t>
            </a:r>
            <a:endParaRPr lang="es-ES" sz="1200" b="1"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d) Medidor de corrientes de fuga con resolución igual o mejor que 1 </a:t>
            </a:r>
            <a:r>
              <a:rPr lang="es-ES" sz="1600" dirty="0" err="1">
                <a:ea typeface="Calibri" panose="020F0502020204030204" pitchFamily="34" charset="0"/>
              </a:rPr>
              <a:t>mA.</a:t>
            </a:r>
            <a:r>
              <a:rPr lang="es-ES" sz="1600" dirty="0">
                <a:ea typeface="Calibri" panose="020F0502020204030204" pitchFamily="34" charset="0"/>
              </a:rPr>
              <a:t> </a:t>
            </a:r>
            <a:endParaRPr lang="es-ES" sz="1200" b="1" dirty="0">
              <a:effectLst/>
              <a:latin typeface="Times New Roman" panose="02020603050405020304" pitchFamily="18" charset="0"/>
              <a:ea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226328" y="3429000"/>
            <a:ext cx="8569647" cy="2881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323528" y="1659285"/>
            <a:ext cx="8496944" cy="2308324"/>
          </a:xfrm>
          <a:prstGeom prst="rect">
            <a:avLst/>
          </a:prstGeom>
        </p:spPr>
        <p:txBody>
          <a:bodyPr wrap="square">
            <a:spAutoFit/>
          </a:bodyPr>
          <a:lstStyle/>
          <a:p>
            <a:pPr>
              <a:spcAft>
                <a:spcPts val="0"/>
              </a:spcAft>
            </a:pPr>
            <a:r>
              <a:rPr lang="es-ES" sz="1600" b="1" dirty="0">
                <a:ea typeface="Calibri" panose="020F0502020204030204" pitchFamily="34" charset="0"/>
              </a:rPr>
              <a:t>8. Según el REBT en su ITC-BT-03, EMPRESAS INSTALADORAS EN BAJA TENSIÓN, el requisito de contar con una persona profesional habilitada en plantilla se cumple si: </a:t>
            </a:r>
            <a:endParaRPr lang="es-ES" sz="1200" b="1"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 </a:t>
            </a:r>
            <a:endParaRPr lang="es-ES" sz="1200" b="1"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a) Las otras tres respuestas son incorrectas. </a:t>
            </a:r>
            <a:endParaRPr lang="es-ES" sz="1200" b="1"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b) La empresa tiene un contrato de consultoría externa con una persona técnica titulada. </a:t>
            </a:r>
            <a:endParaRPr lang="es-ES" sz="1200" b="1"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c) Al menos el 50 % de las personas trabajadoras son oficiales de primera. </a:t>
            </a:r>
            <a:endParaRPr lang="es-ES" sz="1200" b="1"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d) La titularidad de la cualificación individual la ostenta una de las personas socias que trabaje a jornada completa. </a:t>
            </a:r>
            <a:endParaRPr lang="es-ES" sz="1200" b="1" dirty="0">
              <a:effectLst/>
              <a:latin typeface="Times New Roman" panose="02020603050405020304" pitchFamily="18" charset="0"/>
              <a:ea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250825" y="3394719"/>
            <a:ext cx="8569647" cy="5728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51520" y="2151728"/>
            <a:ext cx="8640960" cy="2062103"/>
          </a:xfrm>
          <a:prstGeom prst="rect">
            <a:avLst/>
          </a:prstGeom>
        </p:spPr>
        <p:txBody>
          <a:bodyPr wrap="square">
            <a:spAutoFit/>
          </a:bodyPr>
          <a:lstStyle/>
          <a:p>
            <a:pPr>
              <a:spcAft>
                <a:spcPts val="0"/>
              </a:spcAft>
            </a:pPr>
            <a:r>
              <a:rPr lang="es-ES" sz="1600" b="1" dirty="0">
                <a:ea typeface="Calibri" panose="020F0502020204030204" pitchFamily="34" charset="0"/>
              </a:rPr>
              <a:t>9. Según el REBT en su ITC-BT-04, DOCUMENTACIÓN Y PUESTA EN SERVICIO DE LAS INSTALACIONES, los proyectos de instalaciones eléctricas deben ser redactados y firmados por: </a:t>
            </a:r>
            <a:endParaRPr lang="es-ES" sz="1200" b="1"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 </a:t>
            </a:r>
            <a:endParaRPr lang="es-ES" sz="1200" b="1"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a) La persona instaladora autorizada. </a:t>
            </a:r>
            <a:endParaRPr lang="es-ES" sz="1200" b="1"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b) La persona propietaria de la instalación. </a:t>
            </a:r>
            <a:endParaRPr lang="es-ES" sz="1200" b="1"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c) Una persona técnica titulada competente. </a:t>
            </a:r>
            <a:endParaRPr lang="es-ES" sz="1200" b="1" dirty="0" smtClean="0">
              <a:effectLst/>
              <a:latin typeface="Times New Roman" panose="02020603050405020304" pitchFamily="18" charset="0"/>
              <a:ea typeface="Calibri" panose="020F0502020204030204" pitchFamily="34" charset="0"/>
            </a:endParaRPr>
          </a:p>
          <a:p>
            <a:r>
              <a:rPr lang="es-ES" sz="1600" dirty="0">
                <a:ea typeface="Calibri" panose="020F0502020204030204" pitchFamily="34" charset="0"/>
              </a:rPr>
              <a:t>d) El organismo de control. </a:t>
            </a:r>
            <a:endParaRPr lang="es-ES" dirty="0"/>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79512" y="3645024"/>
            <a:ext cx="8569647" cy="2881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179512" y="2028617"/>
            <a:ext cx="8784976" cy="2062103"/>
          </a:xfrm>
          <a:prstGeom prst="rect">
            <a:avLst/>
          </a:prstGeom>
        </p:spPr>
        <p:txBody>
          <a:bodyPr wrap="square">
            <a:spAutoFit/>
          </a:bodyPr>
          <a:lstStyle/>
          <a:p>
            <a:pPr>
              <a:spcAft>
                <a:spcPts val="0"/>
              </a:spcAft>
            </a:pPr>
            <a:r>
              <a:rPr lang="es-ES" sz="1600" b="1" dirty="0">
                <a:ea typeface="Calibri" panose="020F0502020204030204" pitchFamily="34" charset="0"/>
              </a:rPr>
              <a:t>10. Según el REBT en su ITC-BT-04, DOCUMENTACIÓN Y PUESTA EN SERVICIO DE LAS INSTALACIONES, precisan elaboración de proyecto las nuevas instalaciones industriales con una potencia prevista superior a: </a:t>
            </a:r>
            <a:endParaRPr lang="es-ES" sz="1200" b="1"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 </a:t>
            </a:r>
            <a:endParaRPr lang="es-ES" sz="1200" b="1"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a) Las otras tres respuestas son incorrectas. </a:t>
            </a:r>
            <a:endParaRPr lang="es-ES" sz="1200" b="1"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b) 10 kW. </a:t>
            </a:r>
            <a:endParaRPr lang="es-ES" sz="1200" b="1"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c) 15 kW. </a:t>
            </a:r>
            <a:endParaRPr lang="es-ES" sz="1200" b="1"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d) 20 kW. </a:t>
            </a:r>
            <a:endParaRPr lang="es-ES" sz="1200" b="1" dirty="0">
              <a:effectLst/>
              <a:latin typeface="Times New Roman" panose="02020603050405020304" pitchFamily="18" charset="0"/>
              <a:ea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79512" y="3802614"/>
            <a:ext cx="8569647" cy="2881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EC1B23"/>
        </a:soli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2000" y="833437"/>
            <a:ext cx="7620000" cy="5191125"/>
          </a:xfrm>
          <a:prstGeom prst="rect">
            <a:avLst/>
          </a:prstGeom>
        </p:spPr>
      </p:pic>
    </p:spTree>
  </p:cSld>
  <p:clrMapOvr>
    <a:masterClrMapping/>
  </p:clrMapOvr>
  <p:transition>
    <p:random/>
  </p:transition>
</p:sld>
</file>

<file path=ppt/theme/theme1.xml><?xml version="1.0" encoding="utf-8"?>
<a:theme xmlns:a="http://schemas.openxmlformats.org/drawingml/2006/main" name="Office Theme">
  <a:themeElements>
    <a:clrScheme name="Tema de Offic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Tema d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347</TotalTime>
  <Words>350</Words>
  <Application>Microsoft Office PowerPoint</Application>
  <PresentationFormat>Presentación en pantalla (4:3)</PresentationFormat>
  <Paragraphs>62</Paragraphs>
  <Slides>12</Slides>
  <Notes>0</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12</vt:i4>
      </vt:variant>
    </vt:vector>
  </HeadingPairs>
  <TitlesOfParts>
    <vt:vector size="16" baseType="lpstr">
      <vt:lpstr>Arial</vt:lpstr>
      <vt:lpstr>Calibri Light</vt:lpstr>
      <vt:lpstr>Calibri</vt:lpstr>
      <vt:lpstr>Office Theme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The houze!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Windows</dc:creator>
  <cp:lastModifiedBy>Cuenta Microsoft</cp:lastModifiedBy>
  <cp:revision>49</cp:revision>
  <dcterms:created xsi:type="dcterms:W3CDTF">2014-09-11T18:25:39Z</dcterms:created>
  <dcterms:modified xsi:type="dcterms:W3CDTF">2026-06-20T06:31:34Z</dcterms:modified>
</cp:coreProperties>
</file>