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E7E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5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89ED438-9D17-4CCE-9A54-33998A1B2B8A}" type="slidenum">
              <a:rPr lang="es-ES" altLang="es-ES"/>
              <a:pPr>
                <a:defRPr/>
              </a:pPr>
              <a:t>‹Nº›</a:t>
            </a:fld>
            <a:endParaRPr lang="es-ES" altLang="es-ES" dirty="0"/>
          </a:p>
        </p:txBody>
      </p:sp>
    </p:spTree>
    <p:extLst>
      <p:ext uri="{BB962C8B-B14F-4D97-AF65-F5344CB8AC3E}">
        <p14:creationId xmlns:p14="http://schemas.microsoft.com/office/powerpoint/2010/main" val="37756212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2D57652-E0E8-43FE-B422-5DE8293AD462}" type="slidenum">
              <a:rPr lang="es-ES" altLang="es-ES"/>
              <a:pPr>
                <a:defRPr/>
              </a:pPr>
              <a:t>‹Nº›</a:t>
            </a:fld>
            <a:endParaRPr lang="es-ES" altLang="es-ES" dirty="0"/>
          </a:p>
        </p:txBody>
      </p:sp>
    </p:spTree>
    <p:extLst>
      <p:ext uri="{BB962C8B-B14F-4D97-AF65-F5344CB8AC3E}">
        <p14:creationId xmlns:p14="http://schemas.microsoft.com/office/powerpoint/2010/main" val="3324446974"/>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E256E52-5614-46E3-BECC-CF285C23F59B}" type="slidenum">
              <a:rPr lang="es-ES" altLang="es-ES"/>
              <a:pPr>
                <a:defRPr/>
              </a:pPr>
              <a:t>‹Nº›</a:t>
            </a:fld>
            <a:endParaRPr lang="es-ES" altLang="es-ES" dirty="0"/>
          </a:p>
        </p:txBody>
      </p:sp>
    </p:spTree>
    <p:extLst>
      <p:ext uri="{BB962C8B-B14F-4D97-AF65-F5344CB8AC3E}">
        <p14:creationId xmlns:p14="http://schemas.microsoft.com/office/powerpoint/2010/main" val="3954931620"/>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29BE4F7-18F9-41CF-B878-CF30ADB36C0D}" type="slidenum">
              <a:rPr lang="es-ES" altLang="es-ES"/>
              <a:pPr>
                <a:defRPr/>
              </a:pPr>
              <a:t>‹Nº›</a:t>
            </a:fld>
            <a:endParaRPr lang="es-ES" altLang="es-ES" dirty="0"/>
          </a:p>
        </p:txBody>
      </p:sp>
    </p:spTree>
    <p:extLst>
      <p:ext uri="{BB962C8B-B14F-4D97-AF65-F5344CB8AC3E}">
        <p14:creationId xmlns:p14="http://schemas.microsoft.com/office/powerpoint/2010/main" val="2279789868"/>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9F180D90-EED4-4C4F-AD96-C38C42C39FAC}" type="slidenum">
              <a:rPr lang="es-ES" altLang="es-ES"/>
              <a:pPr>
                <a:defRPr/>
              </a:pPr>
              <a:t>‹Nº›</a:t>
            </a:fld>
            <a:endParaRPr lang="es-ES" altLang="es-ES" dirty="0"/>
          </a:p>
        </p:txBody>
      </p:sp>
    </p:spTree>
    <p:extLst>
      <p:ext uri="{BB962C8B-B14F-4D97-AF65-F5344CB8AC3E}">
        <p14:creationId xmlns:p14="http://schemas.microsoft.com/office/powerpoint/2010/main" val="1057829422"/>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CE7D1FAD-A9D5-4611-B0DE-33F283CC0E28}" type="slidenum">
              <a:rPr lang="es-ES" altLang="es-ES"/>
              <a:pPr>
                <a:defRPr/>
              </a:pPr>
              <a:t>‹Nº›</a:t>
            </a:fld>
            <a:endParaRPr lang="es-ES" altLang="es-ES" dirty="0"/>
          </a:p>
        </p:txBody>
      </p:sp>
    </p:spTree>
    <p:extLst>
      <p:ext uri="{BB962C8B-B14F-4D97-AF65-F5344CB8AC3E}">
        <p14:creationId xmlns:p14="http://schemas.microsoft.com/office/powerpoint/2010/main" val="210449935"/>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DE60398C-3868-40AA-8F34-426B887CA387}" type="slidenum">
              <a:rPr lang="es-ES" altLang="es-ES"/>
              <a:pPr>
                <a:defRPr/>
              </a:pPr>
              <a:t>‹Nº›</a:t>
            </a:fld>
            <a:endParaRPr lang="es-ES" altLang="es-ES" dirty="0"/>
          </a:p>
        </p:txBody>
      </p:sp>
    </p:spTree>
    <p:extLst>
      <p:ext uri="{BB962C8B-B14F-4D97-AF65-F5344CB8AC3E}">
        <p14:creationId xmlns:p14="http://schemas.microsoft.com/office/powerpoint/2010/main" val="506548678"/>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696B8C22-5F97-4781-BDE2-F6F8BF1397CB}" type="slidenum">
              <a:rPr lang="es-ES" altLang="es-ES"/>
              <a:pPr>
                <a:defRPr/>
              </a:pPr>
              <a:t>‹Nº›</a:t>
            </a:fld>
            <a:endParaRPr lang="es-ES" altLang="es-ES" dirty="0"/>
          </a:p>
        </p:txBody>
      </p:sp>
    </p:spTree>
    <p:extLst>
      <p:ext uri="{BB962C8B-B14F-4D97-AF65-F5344CB8AC3E}">
        <p14:creationId xmlns:p14="http://schemas.microsoft.com/office/powerpoint/2010/main" val="1720079785"/>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86475E1-A48E-4CA8-9F13-0E3D1D2C783F}" type="slidenum">
              <a:rPr lang="es-ES" altLang="es-ES"/>
              <a:pPr>
                <a:defRPr/>
              </a:pPr>
              <a:t>‹Nº›</a:t>
            </a:fld>
            <a:endParaRPr lang="es-ES" altLang="es-ES" dirty="0"/>
          </a:p>
        </p:txBody>
      </p:sp>
    </p:spTree>
    <p:extLst>
      <p:ext uri="{BB962C8B-B14F-4D97-AF65-F5344CB8AC3E}">
        <p14:creationId xmlns:p14="http://schemas.microsoft.com/office/powerpoint/2010/main" val="1392503578"/>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0D671FC6-4D2D-454D-8308-8F28C4E1AE65}" type="slidenum">
              <a:rPr lang="es-ES" altLang="es-ES"/>
              <a:pPr>
                <a:defRPr/>
              </a:pPr>
              <a:t>‹Nº›</a:t>
            </a:fld>
            <a:endParaRPr lang="es-ES" altLang="es-ES" dirty="0"/>
          </a:p>
        </p:txBody>
      </p:sp>
    </p:spTree>
    <p:extLst>
      <p:ext uri="{BB962C8B-B14F-4D97-AF65-F5344CB8AC3E}">
        <p14:creationId xmlns:p14="http://schemas.microsoft.com/office/powerpoint/2010/main" val="1017364470"/>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22B4EC7-3CEC-4C08-B667-90E48DC22D7C}" type="slidenum">
              <a:rPr lang="es-ES" altLang="es-ES"/>
              <a:pPr>
                <a:defRPr/>
              </a:pPr>
              <a:t>‹Nº›</a:t>
            </a:fld>
            <a:endParaRPr lang="es-ES" altLang="es-ES" dirty="0"/>
          </a:p>
        </p:txBody>
      </p:sp>
    </p:spTree>
    <p:extLst>
      <p:ext uri="{BB962C8B-B14F-4D97-AF65-F5344CB8AC3E}">
        <p14:creationId xmlns:p14="http://schemas.microsoft.com/office/powerpoint/2010/main" val="4277309428"/>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653559E-DE37-44E9-A565-57145263087B}" type="slidenum">
              <a:rPr lang="es-ES" altLang="es-ES"/>
              <a:pPr>
                <a:defRPr/>
              </a:pPr>
              <a:t>‹Nº›</a:t>
            </a:fld>
            <a:endParaRPr lang="es-ES" altLang="es-ES" dirty="0"/>
          </a:p>
        </p:txBody>
      </p:sp>
    </p:spTree>
    <p:extLst>
      <p:ext uri="{BB962C8B-B14F-4D97-AF65-F5344CB8AC3E}">
        <p14:creationId xmlns:p14="http://schemas.microsoft.com/office/powerpoint/2010/main" val="1618634260"/>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53364B4-C304-4A73-8273-7D1E2DD5C80B}" type="slidenum">
              <a:rPr lang="es-ES" altLang="es-ES"/>
              <a:pPr>
                <a:defRPr/>
              </a:pPr>
              <a:t>‹Nº›</a:t>
            </a:fld>
            <a:endParaRPr lang="es-ES" altLang="es-ES" dirty="0"/>
          </a:p>
        </p:txBody>
      </p:sp>
    </p:spTree>
    <p:extLst>
      <p:ext uri="{BB962C8B-B14F-4D97-AF65-F5344CB8AC3E}">
        <p14:creationId xmlns:p14="http://schemas.microsoft.com/office/powerpoint/2010/main" val="1612310508"/>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C9BAD00F-170A-4357-88BC-BAB7682F013F}"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7E7E7E"/>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332656"/>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623392"/>
            <a:ext cx="8640960" cy="3766929"/>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191. De acuerdo con el MANUAL INFORMATIVO DE PREVENCIÓN DE RIESGOS LABORALES EN PUESTOS DE MANTENIMIENTO de Osakidetza, ¿qué elementos específicos deben integrar las barandillas para ser consideradas una protección colectiva reglamentaria?</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Una barra superior situada a 90 cm de altura, pasamanos intermedio y un zócalo perimetral de seguridad de 10 cm.</a:t>
            </a:r>
          </a:p>
          <a:p>
            <a:pPr>
              <a:lnSpc>
                <a:spcPct val="107000"/>
              </a:lnSpc>
              <a:spcAft>
                <a:spcPts val="800"/>
              </a:spcAft>
            </a:pPr>
            <a:r>
              <a:rPr lang="es-ES" sz="1600" dirty="0">
                <a:ea typeface="Calibri" panose="020F0502020204030204" pitchFamily="34" charset="0"/>
                <a:cs typeface="Times New Roman" panose="02020603050405020304" pitchFamily="18" charset="0"/>
              </a:rPr>
              <a:t>b) Únicamente redes de seguridad </a:t>
            </a:r>
            <a:r>
              <a:rPr lang="es-ES" sz="1600" dirty="0" err="1">
                <a:ea typeface="Calibri" panose="020F0502020204030204" pitchFamily="34" charset="0"/>
                <a:cs typeface="Times New Roman" panose="02020603050405020304" pitchFamily="18" charset="0"/>
              </a:rPr>
              <a:t>anticaída</a:t>
            </a:r>
            <a:r>
              <a:rPr lang="es-ES" sz="1600" dirty="0">
                <a:ea typeface="Calibri" panose="020F0502020204030204" pitchFamily="34" charset="0"/>
                <a:cs typeface="Times New Roman" panose="02020603050405020304" pitchFamily="18" charset="0"/>
              </a:rPr>
              <a:t> y líneas de vida horizontales ancladas rígidamente a la estructura del andamio.</a:t>
            </a:r>
          </a:p>
          <a:p>
            <a:pPr>
              <a:lnSpc>
                <a:spcPct val="107000"/>
              </a:lnSpc>
              <a:spcAft>
                <a:spcPts val="800"/>
              </a:spcAft>
            </a:pPr>
            <a:r>
              <a:rPr lang="es-ES" sz="1600" dirty="0">
                <a:ea typeface="Calibri" panose="020F0502020204030204" pitchFamily="34" charset="0"/>
                <a:cs typeface="Times New Roman" panose="02020603050405020304" pitchFamily="18" charset="0"/>
              </a:rPr>
              <a:t>c) Una barra de protección a 1 metro de altura y una malla de señalización naranja de alta visibilidad para prevenir la caída de materiales.</a:t>
            </a:r>
          </a:p>
          <a:p>
            <a:pPr>
              <a:lnSpc>
                <a:spcPct val="107000"/>
              </a:lnSpc>
              <a:spcAft>
                <a:spcPts val="800"/>
              </a:spcAft>
            </a:pPr>
            <a:r>
              <a:rPr lang="es-ES" sz="1600" dirty="0">
                <a:ea typeface="Calibri" panose="020F0502020204030204" pitchFamily="34" charset="0"/>
                <a:cs typeface="Times New Roman" panose="02020603050405020304" pitchFamily="18" charset="0"/>
              </a:rPr>
              <a:t>d) Barra superior a 1 metro, barra intermedia y rodapié de 0,15 m.</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49746" y="3995927"/>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150331"/>
            <a:ext cx="8784976"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192. En cuanto a la manipulación de cargas se refiere (MANUAL INFORMATIVO DE PREVENCIÓN DE RIESGOS LABORALES EN PUESTOS DE MANTENIMIENTO), ¿cuál es la técnica correcta para levantar un peso del suelo?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Mantener las piernas rectas y doblar la espalda.</a:t>
            </a:r>
          </a:p>
          <a:p>
            <a:pPr>
              <a:lnSpc>
                <a:spcPct val="107000"/>
              </a:lnSpc>
              <a:spcAft>
                <a:spcPts val="800"/>
              </a:spcAft>
            </a:pPr>
            <a:r>
              <a:rPr lang="es-ES" sz="1600" dirty="0">
                <a:ea typeface="Calibri" panose="020F0502020204030204" pitchFamily="34" charset="0"/>
                <a:cs typeface="Times New Roman" panose="02020603050405020304" pitchFamily="18" charset="0"/>
              </a:rPr>
              <a:t>b) Flexionar las rodillas y realizar el esfuerzo con las piernas, manteniendo la espalda recta.</a:t>
            </a:r>
          </a:p>
          <a:p>
            <a:pPr>
              <a:lnSpc>
                <a:spcPct val="107000"/>
              </a:lnSpc>
              <a:spcAft>
                <a:spcPts val="800"/>
              </a:spcAft>
            </a:pPr>
            <a:r>
              <a:rPr lang="es-ES" sz="1600" dirty="0">
                <a:ea typeface="Calibri" panose="020F0502020204030204" pitchFamily="34" charset="0"/>
                <a:cs typeface="Times New Roman" panose="02020603050405020304" pitchFamily="18" charset="0"/>
              </a:rPr>
              <a:t>c) Levantar la carga de forma rápida y con un giro de cintura.</a:t>
            </a:r>
          </a:p>
          <a:p>
            <a:pPr>
              <a:lnSpc>
                <a:spcPct val="107000"/>
              </a:lnSpc>
              <a:spcAft>
                <a:spcPts val="800"/>
              </a:spcAft>
            </a:pPr>
            <a:r>
              <a:rPr lang="es-ES" sz="1600" dirty="0">
                <a:ea typeface="Calibri" panose="020F0502020204030204" pitchFamily="34" charset="0"/>
                <a:cs typeface="Times New Roman" panose="02020603050405020304" pitchFamily="18" charset="0"/>
              </a:rPr>
              <a:t>d) Mantener la carga lo más alejada posible del cuerpo.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4" y="2780854"/>
            <a:ext cx="8425631"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1545536"/>
            <a:ext cx="8856984"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193. Atendiendo a la clasificación mineralógica de los silicatos complejos del amianto indicados en el MANUAL INFORMATIVO DEL AMIANTO, ¿cuál de las siguientes opciones agrupa correctamente solo variedades de amianto?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Crisotilo, </a:t>
            </a:r>
            <a:r>
              <a:rPr lang="es-ES" sz="1600" dirty="0" err="1">
                <a:ea typeface="Calibri" panose="020F0502020204030204" pitchFamily="34" charset="0"/>
                <a:cs typeface="Times New Roman" panose="02020603050405020304" pitchFamily="18" charset="0"/>
              </a:rPr>
              <a:t>Crocidolita</a:t>
            </a:r>
            <a:r>
              <a:rPr lang="es-ES" sz="1600" dirty="0">
                <a:ea typeface="Calibri" panose="020F0502020204030204" pitchFamily="34" charset="0"/>
                <a:cs typeface="Times New Roman" panose="02020603050405020304" pitchFamily="18" charset="0"/>
              </a:rPr>
              <a:t>, </a:t>
            </a:r>
            <a:r>
              <a:rPr lang="es-ES" sz="1600" dirty="0" err="1">
                <a:ea typeface="Calibri" panose="020F0502020204030204" pitchFamily="34" charset="0"/>
                <a:cs typeface="Times New Roman" panose="02020603050405020304" pitchFamily="18" charset="0"/>
              </a:rPr>
              <a:t>Antofilita</a:t>
            </a:r>
            <a:r>
              <a:rPr lang="es-ES" sz="1600" dirty="0">
                <a:ea typeface="Calibri" panose="020F0502020204030204" pitchFamily="34" charset="0"/>
                <a:cs typeface="Times New Roman" panose="02020603050405020304" pitchFamily="18" charset="0"/>
              </a:rPr>
              <a:t> y Silicato de Calcio.</a:t>
            </a:r>
          </a:p>
          <a:p>
            <a:pPr>
              <a:lnSpc>
                <a:spcPct val="107000"/>
              </a:lnSpc>
              <a:spcAft>
                <a:spcPts val="800"/>
              </a:spcAft>
            </a:pPr>
            <a:r>
              <a:rPr lang="es-ES" sz="1600" dirty="0">
                <a:ea typeface="Calibri" panose="020F0502020204030204" pitchFamily="34" charset="0"/>
                <a:cs typeface="Times New Roman" panose="02020603050405020304" pitchFamily="18" charset="0"/>
              </a:rPr>
              <a:t>b) Amosita, </a:t>
            </a:r>
            <a:r>
              <a:rPr lang="es-ES" sz="1600" dirty="0" err="1">
                <a:ea typeface="Calibri" panose="020F0502020204030204" pitchFamily="34" charset="0"/>
                <a:cs typeface="Times New Roman" panose="02020603050405020304" pitchFamily="18" charset="0"/>
              </a:rPr>
              <a:t>Tremolita</a:t>
            </a:r>
            <a:r>
              <a:rPr lang="es-ES" sz="1600" dirty="0">
                <a:ea typeface="Calibri" panose="020F0502020204030204" pitchFamily="34" charset="0"/>
                <a:cs typeface="Times New Roman" panose="02020603050405020304" pitchFamily="18" charset="0"/>
              </a:rPr>
              <a:t>, Actinolita y </a:t>
            </a:r>
            <a:r>
              <a:rPr lang="es-ES" sz="1600" dirty="0" err="1">
                <a:ea typeface="Calibri" panose="020F0502020204030204" pitchFamily="34" charset="0"/>
                <a:cs typeface="Times New Roman" panose="02020603050405020304" pitchFamily="18" charset="0"/>
              </a:rPr>
              <a:t>Antofilita</a:t>
            </a:r>
            <a:r>
              <a:rPr lang="es-ES" sz="1600" dirty="0">
                <a:ea typeface="Calibri" panose="020F0502020204030204" pitchFamily="34" charset="0"/>
                <a:cs typeface="Times New Roman" panose="02020603050405020304" pitchFamily="18" charset="0"/>
              </a:rPr>
              <a:t>.</a:t>
            </a:r>
          </a:p>
          <a:p>
            <a:pPr>
              <a:lnSpc>
                <a:spcPct val="107000"/>
              </a:lnSpc>
              <a:spcAft>
                <a:spcPts val="800"/>
              </a:spcAft>
            </a:pPr>
            <a:r>
              <a:rPr lang="es-ES" sz="1600" dirty="0">
                <a:ea typeface="Calibri" panose="020F0502020204030204" pitchFamily="34" charset="0"/>
                <a:cs typeface="Times New Roman" panose="02020603050405020304" pitchFamily="18" charset="0"/>
              </a:rPr>
              <a:t>c) Crisotilo, Amosita, </a:t>
            </a:r>
            <a:r>
              <a:rPr lang="es-ES" sz="1600" dirty="0" err="1">
                <a:ea typeface="Calibri" panose="020F0502020204030204" pitchFamily="34" charset="0"/>
                <a:cs typeface="Times New Roman" panose="02020603050405020304" pitchFamily="18" charset="0"/>
              </a:rPr>
              <a:t>Crocidolita</a:t>
            </a:r>
            <a:r>
              <a:rPr lang="es-ES" sz="1600" dirty="0">
                <a:ea typeface="Calibri" panose="020F0502020204030204" pitchFamily="34" charset="0"/>
                <a:cs typeface="Times New Roman" panose="02020603050405020304" pitchFamily="18" charset="0"/>
              </a:rPr>
              <a:t> y Fibrocemento.</a:t>
            </a:r>
          </a:p>
          <a:p>
            <a:pPr>
              <a:lnSpc>
                <a:spcPct val="107000"/>
              </a:lnSpc>
              <a:spcAft>
                <a:spcPts val="800"/>
              </a:spcAft>
            </a:pPr>
            <a:r>
              <a:rPr lang="es-ES" sz="1600" dirty="0">
                <a:ea typeface="Calibri" panose="020F0502020204030204" pitchFamily="34" charset="0"/>
                <a:cs typeface="Times New Roman" panose="02020603050405020304" pitchFamily="18" charset="0"/>
              </a:rPr>
              <a:t>d) Actinolita, </a:t>
            </a:r>
            <a:r>
              <a:rPr lang="es-ES" sz="1600" dirty="0" err="1">
                <a:ea typeface="Calibri" panose="020F0502020204030204" pitchFamily="34" charset="0"/>
                <a:cs typeface="Times New Roman" panose="02020603050405020304" pitchFamily="18" charset="0"/>
              </a:rPr>
              <a:t>Tremolita</a:t>
            </a:r>
            <a:r>
              <a:rPr lang="es-ES" sz="1600" dirty="0">
                <a:ea typeface="Calibri" panose="020F0502020204030204" pitchFamily="34" charset="0"/>
                <a:cs typeface="Times New Roman" panose="02020603050405020304" pitchFamily="18" charset="0"/>
              </a:rPr>
              <a:t>, Serpentina y Moscovita.</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23090" y="3140894"/>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755127"/>
            <a:ext cx="8784976" cy="350346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194. En el mantenimiento de calderas, una persona oficial encuentra un "</a:t>
            </a:r>
            <a:r>
              <a:rPr lang="es-ES" sz="1600" b="1" dirty="0" err="1">
                <a:ea typeface="Calibri" panose="020F0502020204030204" pitchFamily="34" charset="0"/>
                <a:cs typeface="Times New Roman" panose="02020603050405020304" pitchFamily="18" charset="0"/>
              </a:rPr>
              <a:t>calorifugado</a:t>
            </a:r>
            <a:r>
              <a:rPr lang="es-ES" sz="1600" b="1" dirty="0">
                <a:ea typeface="Calibri" panose="020F0502020204030204" pitchFamily="34" charset="0"/>
                <a:cs typeface="Times New Roman" panose="02020603050405020304" pitchFamily="18" charset="0"/>
              </a:rPr>
              <a:t>" que puede pulverizarse simplemente con la presión manual. Este material se clasifica, según el MANUAL INFORMATIVO DEL AMIANTO, como: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No friable, con riesgo de emisión inexistente si está seco.</a:t>
            </a:r>
          </a:p>
          <a:p>
            <a:pPr>
              <a:lnSpc>
                <a:spcPct val="107000"/>
              </a:lnSpc>
              <a:spcAft>
                <a:spcPts val="800"/>
              </a:spcAft>
            </a:pPr>
            <a:r>
              <a:rPr lang="es-ES" sz="1600" dirty="0">
                <a:ea typeface="Calibri" panose="020F0502020204030204" pitchFamily="34" charset="0"/>
                <a:cs typeface="Times New Roman" panose="02020603050405020304" pitchFamily="18" charset="0"/>
              </a:rPr>
              <a:t>b) No friable, requiriendo obligatoriamente el uso de herramientas mecánicas para liberar fibras.</a:t>
            </a:r>
          </a:p>
          <a:p>
            <a:pPr>
              <a:lnSpc>
                <a:spcPct val="107000"/>
              </a:lnSpc>
              <a:spcAft>
                <a:spcPts val="800"/>
              </a:spcAft>
            </a:pPr>
            <a:r>
              <a:rPr lang="es-ES" sz="1600" dirty="0">
                <a:ea typeface="Calibri" panose="020F0502020204030204" pitchFamily="34" charset="0"/>
                <a:cs typeface="Times New Roman" panose="02020603050405020304" pitchFamily="18" charset="0"/>
              </a:rPr>
              <a:t>c) Material inerte, ya que los </a:t>
            </a:r>
            <a:r>
              <a:rPr lang="es-ES" sz="1600" dirty="0" err="1">
                <a:ea typeface="Calibri" panose="020F0502020204030204" pitchFamily="34" charset="0"/>
                <a:cs typeface="Times New Roman" panose="02020603050405020304" pitchFamily="18" charset="0"/>
              </a:rPr>
              <a:t>calorifugados</a:t>
            </a:r>
            <a:r>
              <a:rPr lang="es-ES" sz="1600" dirty="0">
                <a:ea typeface="Calibri" panose="020F0502020204030204" pitchFamily="34" charset="0"/>
                <a:cs typeface="Times New Roman" panose="02020603050405020304" pitchFamily="18" charset="0"/>
              </a:rPr>
              <a:t> solo son peligrosos en caso de rotura por herramientas.</a:t>
            </a:r>
          </a:p>
          <a:p>
            <a:pPr>
              <a:lnSpc>
                <a:spcPct val="107000"/>
              </a:lnSpc>
              <a:spcAft>
                <a:spcPts val="800"/>
              </a:spcAft>
            </a:pPr>
            <a:r>
              <a:rPr lang="es-ES" sz="1600" dirty="0">
                <a:ea typeface="Calibri" panose="020F0502020204030204" pitchFamily="34" charset="0"/>
                <a:cs typeface="Times New Roman" panose="02020603050405020304" pitchFamily="18" charset="0"/>
              </a:rPr>
              <a:t>d) Friable, y su peligrosidad es alta porque puede liberar fibras por vibraciones o movimientos de aire.</a:t>
            </a:r>
          </a:p>
        </p:txBody>
      </p:sp>
      <p:sp>
        <p:nvSpPr>
          <p:cNvPr id="3" name="Rectángulo 2">
            <a:hlinkClick r:id="" action="ppaction://hlinkshowjump?jump=previousslide">
              <a:snd r:embed="rId2" name="explode.wav"/>
            </a:hlinkClick>
          </p:cNvPr>
          <p:cNvSpPr/>
          <p:nvPr/>
        </p:nvSpPr>
        <p:spPr>
          <a:xfrm>
            <a:off x="-3508" y="41122"/>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644949"/>
            <a:ext cx="8640960" cy="6136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282066"/>
            <a:ext cx="8856984"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195. Respecto a la obligatoriedad de retirada de materiales con amianto (MCA) en instalaciones de Osakidetza, ¿cuál es la instrucción técnica correcta según el MANUAL INFORMATIVO DEL AMIANTO?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Deben ser retirados obligatoriamente al finalizar su vida útil o en caso de demoliciones.</a:t>
            </a:r>
          </a:p>
          <a:p>
            <a:pPr>
              <a:lnSpc>
                <a:spcPct val="107000"/>
              </a:lnSpc>
              <a:spcAft>
                <a:spcPts val="800"/>
              </a:spcAft>
            </a:pPr>
            <a:r>
              <a:rPr lang="es-ES" sz="1600" dirty="0">
                <a:ea typeface="Calibri" panose="020F0502020204030204" pitchFamily="34" charset="0"/>
                <a:cs typeface="Times New Roman" panose="02020603050405020304" pitchFamily="18" charset="0"/>
              </a:rPr>
              <a:t>b) Su retirada es opcional incluso en demoliciones si el material es no friable.</a:t>
            </a:r>
          </a:p>
          <a:p>
            <a:pPr>
              <a:lnSpc>
                <a:spcPct val="107000"/>
              </a:lnSpc>
              <a:spcAft>
                <a:spcPts val="800"/>
              </a:spcAft>
            </a:pPr>
            <a:r>
              <a:rPr lang="es-ES" sz="1600" dirty="0">
                <a:ea typeface="Calibri" panose="020F0502020204030204" pitchFamily="34" charset="0"/>
                <a:cs typeface="Times New Roman" panose="02020603050405020304" pitchFamily="18" charset="0"/>
              </a:rPr>
              <a:t>c) Solo es obligatorio retirarlos si se encuentran en zonas de acceso público.</a:t>
            </a:r>
          </a:p>
          <a:p>
            <a:pPr>
              <a:lnSpc>
                <a:spcPct val="107000"/>
              </a:lnSpc>
              <a:spcAft>
                <a:spcPts val="800"/>
              </a:spcAft>
            </a:pPr>
            <a:r>
              <a:rPr lang="es-ES" sz="1600" dirty="0">
                <a:ea typeface="Calibri" panose="020F0502020204030204" pitchFamily="34" charset="0"/>
                <a:cs typeface="Times New Roman" panose="02020603050405020304" pitchFamily="18" charset="0"/>
              </a:rPr>
              <a:t>d) Es obligatorio retirarlos inmediatamente al detectar cualquier síntoma de envejecimiento.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2564904"/>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150331"/>
            <a:ext cx="8712968"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196. De acuerdo con el MANUAL INFORMATIVO DEL AMIANTO, ¿qué propiedad física de las fibras de amianto favorece que representen un riesgo respiratorio persistente en un taller de fontanería tras la manipulación de una junta?</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Su capacidad de sublimación a temperatura ambiente.</a:t>
            </a:r>
          </a:p>
          <a:p>
            <a:pPr>
              <a:lnSpc>
                <a:spcPct val="107000"/>
              </a:lnSpc>
              <a:spcAft>
                <a:spcPts val="800"/>
              </a:spcAft>
            </a:pPr>
            <a:r>
              <a:rPr lang="es-ES" sz="1600" dirty="0">
                <a:ea typeface="Calibri" panose="020F0502020204030204" pitchFamily="34" charset="0"/>
                <a:cs typeface="Times New Roman" panose="02020603050405020304" pitchFamily="18" charset="0"/>
              </a:rPr>
              <a:t>b) Su reactividad química con el hierro de las tuberías.</a:t>
            </a:r>
          </a:p>
          <a:p>
            <a:pPr>
              <a:lnSpc>
                <a:spcPct val="107000"/>
              </a:lnSpc>
              <a:spcAft>
                <a:spcPts val="800"/>
              </a:spcAft>
            </a:pPr>
            <a:r>
              <a:rPr lang="es-ES" sz="1600" dirty="0">
                <a:ea typeface="Calibri" panose="020F0502020204030204" pitchFamily="34" charset="0"/>
                <a:cs typeface="Times New Roman" panose="02020603050405020304" pitchFamily="18" charset="0"/>
              </a:rPr>
              <a:t>c) Sus características aerodinámicas, pequeño tamaño y forma alargada.</a:t>
            </a:r>
          </a:p>
          <a:p>
            <a:pPr>
              <a:lnSpc>
                <a:spcPct val="107000"/>
              </a:lnSpc>
              <a:spcAft>
                <a:spcPts val="800"/>
              </a:spcAft>
            </a:pPr>
            <a:r>
              <a:rPr lang="es-ES" sz="1600" dirty="0">
                <a:ea typeface="Calibri" panose="020F0502020204030204" pitchFamily="34" charset="0"/>
                <a:cs typeface="Times New Roman" panose="02020603050405020304" pitchFamily="18" charset="0"/>
              </a:rPr>
              <a:t>d) Su peso específico elevado, que las hace depositarse rápidamente en el suelo.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140894"/>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809005"/>
            <a:ext cx="8712968"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197. Una persona oficial de mantenimiento debe intervenir en una bomba centrífuga. ¿Dónde existe mayor riesgo de encontrar amianto friable en este equipo, según el MANUAL INFORMATIVO DEL AMIANTO?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En la carcasa de fundición de la bomba.</a:t>
            </a:r>
          </a:p>
          <a:p>
            <a:pPr>
              <a:lnSpc>
                <a:spcPct val="107000"/>
              </a:lnSpc>
              <a:spcAft>
                <a:spcPts val="800"/>
              </a:spcAft>
            </a:pPr>
            <a:r>
              <a:rPr lang="es-ES" sz="1600" dirty="0">
                <a:ea typeface="Calibri" panose="020F0502020204030204" pitchFamily="34" charset="0"/>
                <a:cs typeface="Times New Roman" panose="02020603050405020304" pitchFamily="18" charset="0"/>
              </a:rPr>
              <a:t>b) En el bobinado de cobre del motor eléctrico.</a:t>
            </a:r>
          </a:p>
          <a:p>
            <a:pPr>
              <a:lnSpc>
                <a:spcPct val="107000"/>
              </a:lnSpc>
              <a:spcAft>
                <a:spcPts val="800"/>
              </a:spcAft>
            </a:pPr>
            <a:r>
              <a:rPr lang="es-ES" sz="1600" dirty="0">
                <a:ea typeface="Calibri" panose="020F0502020204030204" pitchFamily="34" charset="0"/>
                <a:cs typeface="Times New Roman" panose="02020603050405020304" pitchFamily="18" charset="0"/>
              </a:rPr>
              <a:t>c) En la junta de presión de la bomba centrífuga.</a:t>
            </a:r>
          </a:p>
          <a:p>
            <a:pPr>
              <a:lnSpc>
                <a:spcPct val="107000"/>
              </a:lnSpc>
              <a:spcAft>
                <a:spcPts val="800"/>
              </a:spcAft>
            </a:pPr>
            <a:r>
              <a:rPr lang="es-ES" sz="1600" dirty="0">
                <a:ea typeface="Calibri" panose="020F0502020204030204" pitchFamily="34" charset="0"/>
                <a:cs typeface="Times New Roman" panose="02020603050405020304" pitchFamily="18" charset="0"/>
              </a:rPr>
              <a:t>d) En el eje de transmisión de acero inoxidable.</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788966"/>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282066"/>
            <a:ext cx="8784976"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198. ¿Bajo qué condición se considera, según el MANUAL INFORMATIVO DEL AMIANTO, que el riesgo de emisión de fibras de un material con amianto es "prácticamente inexistente"?</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Siempre que el material sea de tipo friable y esté seco.</a:t>
            </a:r>
          </a:p>
          <a:p>
            <a:pPr>
              <a:lnSpc>
                <a:spcPct val="107000"/>
              </a:lnSpc>
              <a:spcAft>
                <a:spcPts val="800"/>
              </a:spcAft>
            </a:pPr>
            <a:r>
              <a:rPr lang="es-ES" sz="1600" dirty="0">
                <a:ea typeface="Calibri" panose="020F0502020204030204" pitchFamily="34" charset="0"/>
                <a:cs typeface="Times New Roman" panose="02020603050405020304" pitchFamily="18" charset="0"/>
              </a:rPr>
              <a:t>b) Cuando se manipula exclusivamente con herramientas manuales en lugar de eléctricas.</a:t>
            </a:r>
          </a:p>
          <a:p>
            <a:pPr>
              <a:lnSpc>
                <a:spcPct val="107000"/>
              </a:lnSpc>
              <a:spcAft>
                <a:spcPts val="800"/>
              </a:spcAft>
            </a:pPr>
            <a:r>
              <a:rPr lang="es-ES" sz="1600" dirty="0">
                <a:ea typeface="Calibri" panose="020F0502020204030204" pitchFamily="34" charset="0"/>
                <a:cs typeface="Times New Roman" panose="02020603050405020304" pitchFamily="18" charset="0"/>
              </a:rPr>
              <a:t>c) Únicamente si el material se encuentra en el exterior de los edificios.</a:t>
            </a:r>
          </a:p>
          <a:p>
            <a:pPr>
              <a:lnSpc>
                <a:spcPct val="107000"/>
              </a:lnSpc>
              <a:spcAft>
                <a:spcPts val="800"/>
              </a:spcAft>
            </a:pPr>
            <a:r>
              <a:rPr lang="es-ES" sz="1600" dirty="0">
                <a:ea typeface="Calibri" panose="020F0502020204030204" pitchFamily="34" charset="0"/>
                <a:cs typeface="Times New Roman" panose="02020603050405020304" pitchFamily="18" charset="0"/>
              </a:rPr>
              <a:t>d) Cuando el material se encuentra intacto, en buen estado, encapsulado o aislado.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644950"/>
            <a:ext cx="8281988"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018597"/>
            <a:ext cx="8712968" cy="323999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199. Según los procedimientos de seguridad (MANUAL INFORMATIVO DEL AMIANTO), ¿cómo deben gestionarse los materiales de los que se desprendan fibras de amianto para su transporte?</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En bolsas de plástico transparente debidamente anudadas.</a:t>
            </a:r>
          </a:p>
          <a:p>
            <a:pPr>
              <a:lnSpc>
                <a:spcPct val="107000"/>
              </a:lnSpc>
              <a:spcAft>
                <a:spcPts val="800"/>
              </a:spcAft>
            </a:pPr>
            <a:r>
              <a:rPr lang="es-ES" sz="1600" dirty="0">
                <a:ea typeface="Calibri" panose="020F0502020204030204" pitchFamily="34" charset="0"/>
                <a:cs typeface="Times New Roman" panose="02020603050405020304" pitchFamily="18" charset="0"/>
              </a:rPr>
              <a:t>b) En embalajes cerrados apropiados y con etiquetas reglamentarias que indiquen su contenido.</a:t>
            </a:r>
          </a:p>
          <a:p>
            <a:pPr>
              <a:lnSpc>
                <a:spcPct val="107000"/>
              </a:lnSpc>
              <a:spcAft>
                <a:spcPts val="800"/>
              </a:spcAft>
            </a:pPr>
            <a:r>
              <a:rPr lang="es-ES" sz="1600" dirty="0">
                <a:ea typeface="Calibri" panose="020F0502020204030204" pitchFamily="34" charset="0"/>
                <a:cs typeface="Times New Roman" panose="02020603050405020304" pitchFamily="18" charset="0"/>
              </a:rPr>
              <a:t>c) En recipientes metálicos abiertos para permitir la ventilación de las fibras.</a:t>
            </a:r>
          </a:p>
          <a:p>
            <a:pPr>
              <a:lnSpc>
                <a:spcPct val="107000"/>
              </a:lnSpc>
              <a:spcAft>
                <a:spcPts val="800"/>
              </a:spcAft>
            </a:pPr>
            <a:r>
              <a:rPr lang="es-ES" sz="1600" dirty="0">
                <a:ea typeface="Calibri" panose="020F0502020204030204" pitchFamily="34" charset="0"/>
                <a:cs typeface="Times New Roman" panose="02020603050405020304" pitchFamily="18" charset="0"/>
              </a:rPr>
              <a:t>d) No requieren etiquetado especial si el transporte se realiza dentro del mismo centro sanitario.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636838"/>
            <a:ext cx="8281988" cy="6481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282066"/>
            <a:ext cx="8640960"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200. Según el MANUAL INFORMATIVO DEL AMIANTO, sobre las patologías derivadas de la exposición al amianto, ¿qué característica técnica destaca sobre su aparición?</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Presentan un largo periodo de latencia, manifestándose incluso mucho tiempo después de que la exposición haya cesado.</a:t>
            </a:r>
          </a:p>
          <a:p>
            <a:pPr>
              <a:lnSpc>
                <a:spcPct val="107000"/>
              </a:lnSpc>
              <a:spcAft>
                <a:spcPts val="800"/>
              </a:spcAft>
            </a:pPr>
            <a:r>
              <a:rPr lang="es-ES" sz="1600" dirty="0">
                <a:ea typeface="Calibri" panose="020F0502020204030204" pitchFamily="34" charset="0"/>
                <a:cs typeface="Times New Roman" panose="02020603050405020304" pitchFamily="18" charset="0"/>
              </a:rPr>
              <a:t>b) Los efectos desaparecen inmediatamente una vez cesa la exposición.</a:t>
            </a:r>
          </a:p>
          <a:p>
            <a:pPr>
              <a:lnSpc>
                <a:spcPct val="107000"/>
              </a:lnSpc>
              <a:spcAft>
                <a:spcPts val="800"/>
              </a:spcAft>
            </a:pPr>
            <a:r>
              <a:rPr lang="es-ES" sz="1600" dirty="0">
                <a:ea typeface="Calibri" panose="020F0502020204030204" pitchFamily="34" charset="0"/>
                <a:cs typeface="Times New Roman" panose="02020603050405020304" pitchFamily="18" charset="0"/>
              </a:rPr>
              <a:t>c) Solo afectan si la exposición es cutánea y por contacto directo.</a:t>
            </a:r>
          </a:p>
          <a:p>
            <a:pPr>
              <a:lnSpc>
                <a:spcPct val="107000"/>
              </a:lnSpc>
              <a:spcAft>
                <a:spcPts val="800"/>
              </a:spcAft>
            </a:pPr>
            <a:r>
              <a:rPr lang="es-ES" sz="1600" dirty="0">
                <a:ea typeface="Calibri" panose="020F0502020204030204" pitchFamily="34" charset="0"/>
                <a:cs typeface="Times New Roman" panose="02020603050405020304" pitchFamily="18" charset="0"/>
              </a:rPr>
              <a:t>d) Las patologías solo se presentan si hay inhalación de fibras visibles al ojo humano.</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276872"/>
            <a:ext cx="8281988" cy="6481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E7E7E"/>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5077" y="0"/>
            <a:ext cx="7033846" cy="6858000"/>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TotalTime>
  <Words>350</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48</cp:revision>
  <dcterms:created xsi:type="dcterms:W3CDTF">2014-09-11T18:25:39Z</dcterms:created>
  <dcterms:modified xsi:type="dcterms:W3CDTF">2026-06-12T05:41:20Z</dcterms:modified>
</cp:coreProperties>
</file>