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AD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59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6A119DF-6D91-404A-A7B6-BBAFC01F3592}" type="slidenum">
              <a:rPr lang="es-ES" altLang="es-ES"/>
              <a:pPr>
                <a:defRPr/>
              </a:pPr>
              <a:t>‹Nº›</a:t>
            </a:fld>
            <a:endParaRPr lang="es-ES" altLang="es-ES" dirty="0"/>
          </a:p>
        </p:txBody>
      </p:sp>
    </p:spTree>
    <p:extLst>
      <p:ext uri="{BB962C8B-B14F-4D97-AF65-F5344CB8AC3E}">
        <p14:creationId xmlns:p14="http://schemas.microsoft.com/office/powerpoint/2010/main" val="39571141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F15279D-6DCF-40C9-A128-50B930A350B4}" type="slidenum">
              <a:rPr lang="es-ES" altLang="es-ES"/>
              <a:pPr>
                <a:defRPr/>
              </a:pPr>
              <a:t>‹Nº›</a:t>
            </a:fld>
            <a:endParaRPr lang="es-ES" altLang="es-ES" dirty="0"/>
          </a:p>
        </p:txBody>
      </p:sp>
    </p:spTree>
    <p:extLst>
      <p:ext uri="{BB962C8B-B14F-4D97-AF65-F5344CB8AC3E}">
        <p14:creationId xmlns:p14="http://schemas.microsoft.com/office/powerpoint/2010/main" val="266630399"/>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7A68AFA9-D7D1-40E3-8859-EE835182F80B}" type="slidenum">
              <a:rPr lang="es-ES" altLang="es-ES"/>
              <a:pPr>
                <a:defRPr/>
              </a:pPr>
              <a:t>‹Nº›</a:t>
            </a:fld>
            <a:endParaRPr lang="es-ES" altLang="es-ES" dirty="0"/>
          </a:p>
        </p:txBody>
      </p:sp>
    </p:spTree>
    <p:extLst>
      <p:ext uri="{BB962C8B-B14F-4D97-AF65-F5344CB8AC3E}">
        <p14:creationId xmlns:p14="http://schemas.microsoft.com/office/powerpoint/2010/main" val="2102280607"/>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D501164-BEEA-4D0B-841F-C0FAFD1CCC25}" type="slidenum">
              <a:rPr lang="es-ES" altLang="es-ES"/>
              <a:pPr>
                <a:defRPr/>
              </a:pPr>
              <a:t>‹Nº›</a:t>
            </a:fld>
            <a:endParaRPr lang="es-ES" altLang="es-ES" dirty="0"/>
          </a:p>
        </p:txBody>
      </p:sp>
    </p:spTree>
    <p:extLst>
      <p:ext uri="{BB962C8B-B14F-4D97-AF65-F5344CB8AC3E}">
        <p14:creationId xmlns:p14="http://schemas.microsoft.com/office/powerpoint/2010/main" val="4166399988"/>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3F2DE1E8-EB90-4083-A672-BFDFC7A57ECB}" type="slidenum">
              <a:rPr lang="es-ES" altLang="es-ES"/>
              <a:pPr>
                <a:defRPr/>
              </a:pPr>
              <a:t>‹Nº›</a:t>
            </a:fld>
            <a:endParaRPr lang="es-ES" altLang="es-ES" dirty="0"/>
          </a:p>
        </p:txBody>
      </p:sp>
    </p:spTree>
    <p:extLst>
      <p:ext uri="{BB962C8B-B14F-4D97-AF65-F5344CB8AC3E}">
        <p14:creationId xmlns:p14="http://schemas.microsoft.com/office/powerpoint/2010/main" val="1234921555"/>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4BA7BD94-9B89-45B6-85E4-1AFE97390919}" type="slidenum">
              <a:rPr lang="es-ES" altLang="es-ES"/>
              <a:pPr>
                <a:defRPr/>
              </a:pPr>
              <a:t>‹Nº›</a:t>
            </a:fld>
            <a:endParaRPr lang="es-ES" altLang="es-ES" dirty="0"/>
          </a:p>
        </p:txBody>
      </p:sp>
    </p:spTree>
    <p:extLst>
      <p:ext uri="{BB962C8B-B14F-4D97-AF65-F5344CB8AC3E}">
        <p14:creationId xmlns:p14="http://schemas.microsoft.com/office/powerpoint/2010/main" val="1284865686"/>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FA80F051-85E1-4A76-B0D8-859D891B2C43}" type="slidenum">
              <a:rPr lang="es-ES" altLang="es-ES"/>
              <a:pPr>
                <a:defRPr/>
              </a:pPr>
              <a:t>‹Nº›</a:t>
            </a:fld>
            <a:endParaRPr lang="es-ES" altLang="es-ES" dirty="0"/>
          </a:p>
        </p:txBody>
      </p:sp>
    </p:spTree>
    <p:extLst>
      <p:ext uri="{BB962C8B-B14F-4D97-AF65-F5344CB8AC3E}">
        <p14:creationId xmlns:p14="http://schemas.microsoft.com/office/powerpoint/2010/main" val="1615894645"/>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C1B8CCF9-105D-4640-80DD-9606D155D592}" type="slidenum">
              <a:rPr lang="es-ES" altLang="es-ES"/>
              <a:pPr>
                <a:defRPr/>
              </a:pPr>
              <a:t>‹Nº›</a:t>
            </a:fld>
            <a:endParaRPr lang="es-ES" altLang="es-ES" dirty="0"/>
          </a:p>
        </p:txBody>
      </p:sp>
    </p:spTree>
    <p:extLst>
      <p:ext uri="{BB962C8B-B14F-4D97-AF65-F5344CB8AC3E}">
        <p14:creationId xmlns:p14="http://schemas.microsoft.com/office/powerpoint/2010/main" val="827723599"/>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A2EC1213-DB6C-453C-AE44-334806FC0B28}" type="slidenum">
              <a:rPr lang="es-ES" altLang="es-ES"/>
              <a:pPr>
                <a:defRPr/>
              </a:pPr>
              <a:t>‹Nº›</a:t>
            </a:fld>
            <a:endParaRPr lang="es-ES" altLang="es-ES" dirty="0"/>
          </a:p>
        </p:txBody>
      </p:sp>
    </p:spTree>
    <p:extLst>
      <p:ext uri="{BB962C8B-B14F-4D97-AF65-F5344CB8AC3E}">
        <p14:creationId xmlns:p14="http://schemas.microsoft.com/office/powerpoint/2010/main" val="2930204079"/>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67F6A20B-3757-40B8-A586-90C014C8D150}" type="slidenum">
              <a:rPr lang="es-ES" altLang="es-ES"/>
              <a:pPr>
                <a:defRPr/>
              </a:pPr>
              <a:t>‹Nº›</a:t>
            </a:fld>
            <a:endParaRPr lang="es-ES" altLang="es-ES" dirty="0"/>
          </a:p>
        </p:txBody>
      </p:sp>
    </p:spTree>
    <p:extLst>
      <p:ext uri="{BB962C8B-B14F-4D97-AF65-F5344CB8AC3E}">
        <p14:creationId xmlns:p14="http://schemas.microsoft.com/office/powerpoint/2010/main" val="2764679992"/>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756E8A84-F829-47BC-89A2-3F68717CE608}" type="slidenum">
              <a:rPr lang="es-ES" altLang="es-ES"/>
              <a:pPr>
                <a:defRPr/>
              </a:pPr>
              <a:t>‹Nº›</a:t>
            </a:fld>
            <a:endParaRPr lang="es-ES" altLang="es-ES" dirty="0"/>
          </a:p>
        </p:txBody>
      </p:sp>
    </p:spTree>
    <p:extLst>
      <p:ext uri="{BB962C8B-B14F-4D97-AF65-F5344CB8AC3E}">
        <p14:creationId xmlns:p14="http://schemas.microsoft.com/office/powerpoint/2010/main" val="136073648"/>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80B1028-B3ED-4BF2-B437-0CEE826513B0}" type="slidenum">
              <a:rPr lang="es-ES" altLang="es-ES"/>
              <a:pPr>
                <a:defRPr/>
              </a:pPr>
              <a:t>‹Nº›</a:t>
            </a:fld>
            <a:endParaRPr lang="es-ES" altLang="es-ES" dirty="0"/>
          </a:p>
        </p:txBody>
      </p:sp>
    </p:spTree>
    <p:extLst>
      <p:ext uri="{BB962C8B-B14F-4D97-AF65-F5344CB8AC3E}">
        <p14:creationId xmlns:p14="http://schemas.microsoft.com/office/powerpoint/2010/main" val="2308992957"/>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958451D-4BFC-4F1F-9A5C-94CA0AB40181}" type="slidenum">
              <a:rPr lang="es-ES" altLang="es-ES"/>
              <a:pPr>
                <a:defRPr/>
              </a:pPr>
              <a:t>‹Nº›</a:t>
            </a:fld>
            <a:endParaRPr lang="es-ES" altLang="es-ES" dirty="0"/>
          </a:p>
        </p:txBody>
      </p:sp>
    </p:spTree>
    <p:extLst>
      <p:ext uri="{BB962C8B-B14F-4D97-AF65-F5344CB8AC3E}">
        <p14:creationId xmlns:p14="http://schemas.microsoft.com/office/powerpoint/2010/main" val="3083116279"/>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616D7964-3B5F-42F1-8F8B-6E423F0C74E4}"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EADC8"/>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260648"/>
            <a:ext cx="7620000" cy="5029200"/>
          </a:xfrm>
          <a:prstGeom prst="rect">
            <a:avLst/>
          </a:prstGeom>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674688"/>
            <a:ext cx="8568952" cy="350346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171. De acuerdo con la GUÍA TÉCNICA SELECCIÓN DE EQUIPOS DE TRANSPORTE DE FLUIDOS, ¿qué fenómeno físico define la cavitación en una bomba</a:t>
            </a:r>
            <a:r>
              <a:rPr lang="es-ES" sz="1600" b="1" dirty="0" smtClean="0">
                <a:ea typeface="Calibri" panose="020F0502020204030204" pitchFamily="34" charset="0"/>
                <a:cs typeface="Times New Roman" panose="02020603050405020304" pitchFamily="18" charset="0"/>
              </a:rPr>
              <a:t>?</a:t>
            </a:r>
          </a:p>
          <a:p>
            <a:pPr>
              <a:lnSpc>
                <a:spcPct val="107000"/>
              </a:lnSpc>
              <a:spcAft>
                <a:spcPts val="800"/>
              </a:spcAft>
            </a:pP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La entrada accidental de aire en el circuito hidráulico debido a un mal purgado inicial o a la presencia de porosidades en la tubería de aspiración.</a:t>
            </a:r>
          </a:p>
          <a:p>
            <a:pPr>
              <a:lnSpc>
                <a:spcPct val="107000"/>
              </a:lnSpc>
              <a:spcAft>
                <a:spcPts val="800"/>
              </a:spcAft>
            </a:pPr>
            <a:r>
              <a:rPr lang="es-ES" sz="1600" dirty="0">
                <a:ea typeface="Calibri" panose="020F0502020204030204" pitchFamily="34" charset="0"/>
                <a:cs typeface="Times New Roman" panose="02020603050405020304" pitchFamily="18" charset="0"/>
              </a:rPr>
              <a:t>b) El aumento repentino de la presión estática en la voluta de la bomba al trabajar fuera de su punto de diseño con caudales excesivamente bajos.</a:t>
            </a:r>
          </a:p>
          <a:p>
            <a:pPr>
              <a:lnSpc>
                <a:spcPct val="107000"/>
              </a:lnSpc>
              <a:spcAft>
                <a:spcPts val="800"/>
              </a:spcAft>
            </a:pPr>
            <a:r>
              <a:rPr lang="es-ES" sz="1600" dirty="0">
                <a:ea typeface="Calibri" panose="020F0502020204030204" pitchFamily="34" charset="0"/>
                <a:cs typeface="Times New Roman" panose="02020603050405020304" pitchFamily="18" charset="0"/>
              </a:rPr>
              <a:t>c) La vaporización del líquido debido a una reducción local de la presión absoluta por debajo de su presión de vapor.</a:t>
            </a:r>
          </a:p>
          <a:p>
            <a:pPr>
              <a:lnSpc>
                <a:spcPct val="107000"/>
              </a:lnSpc>
              <a:spcAft>
                <a:spcPts val="800"/>
              </a:spcAft>
            </a:pPr>
            <a:r>
              <a:rPr lang="es-ES" sz="1600" dirty="0">
                <a:ea typeface="Calibri" panose="020F0502020204030204" pitchFamily="34" charset="0"/>
                <a:cs typeface="Times New Roman" panose="02020603050405020304" pitchFamily="18" charset="0"/>
              </a:rPr>
              <a:t>d) El exceso de rozamiento mecánico entre el rodete en movimiento y la carcasa fija de la bomba por un desalineamiento del eje o falta de lubricación.</a:t>
            </a:r>
          </a:p>
        </p:txBody>
      </p:sp>
      <p:sp>
        <p:nvSpPr>
          <p:cNvPr id="3" name="Rectángulo 2">
            <a:hlinkClick r:id="" action="ppaction://hlinkshowjump?jump=previousslide">
              <a:snd r:embed="rId2" name="explode.wav"/>
            </a:hlinkClick>
          </p:cNvPr>
          <p:cNvSpPr/>
          <p:nvPr/>
        </p:nvSpPr>
        <p:spPr>
          <a:xfrm>
            <a:off x="1" y="-14748"/>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1520" y="2924944"/>
            <a:ext cx="8568952" cy="5760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7504" y="491658"/>
            <a:ext cx="8784976" cy="3766929"/>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172. Según la GUÍA TÉCNICA SELECCIÓN DE EQUIPOS DE TRANSPORTE DE FLUIDOS, ¿qué síntomas operativos y daños materiales se asocian directamente al fenómeno de la cavitación en el funcionamiento de una bomba?</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La ausencia total de vibraciones y el incremento del rendimiento hidráulico debido a la menor densidad del vapor.</a:t>
            </a:r>
          </a:p>
          <a:p>
            <a:pPr>
              <a:lnSpc>
                <a:spcPct val="107000"/>
              </a:lnSpc>
              <a:spcAft>
                <a:spcPts val="800"/>
              </a:spcAft>
            </a:pPr>
            <a:r>
              <a:rPr lang="es-ES" sz="1600" dirty="0">
                <a:ea typeface="Calibri" panose="020F0502020204030204" pitchFamily="34" charset="0"/>
                <a:cs typeface="Times New Roman" panose="02020603050405020304" pitchFamily="18" charset="0"/>
              </a:rPr>
              <a:t>b) Un zumbido constante de baja frecuencia y la formación de incrustaciones calcáreas en la cara convexa de los álabes.</a:t>
            </a:r>
          </a:p>
          <a:p>
            <a:pPr>
              <a:lnSpc>
                <a:spcPct val="107000"/>
              </a:lnSpc>
              <a:spcAft>
                <a:spcPts val="800"/>
              </a:spcAft>
            </a:pPr>
            <a:r>
              <a:rPr lang="es-ES" sz="1600" dirty="0">
                <a:ea typeface="Calibri" panose="020F0502020204030204" pitchFamily="34" charset="0"/>
                <a:cs typeface="Times New Roman" panose="02020603050405020304" pitchFamily="18" charset="0"/>
              </a:rPr>
              <a:t>c) Un silbido agudo similar al de una fuga de aire comprimido y el recalentamiento por fricción del cierre mecánico.</a:t>
            </a:r>
          </a:p>
          <a:p>
            <a:pPr>
              <a:lnSpc>
                <a:spcPct val="107000"/>
              </a:lnSpc>
              <a:spcAft>
                <a:spcPts val="800"/>
              </a:spcAft>
            </a:pPr>
            <a:r>
              <a:rPr lang="es-ES" sz="1600" dirty="0">
                <a:ea typeface="Calibri" panose="020F0502020204030204" pitchFamily="34" charset="0"/>
                <a:cs typeface="Times New Roman" panose="02020603050405020304" pitchFamily="18" charset="0"/>
              </a:rPr>
              <a:t>d) Un ruido característico similar al de arena deslizándose por una superficie metálica y un picado característico en la superficie de los álabes.</a:t>
            </a:r>
          </a:p>
        </p:txBody>
      </p:sp>
      <p:sp>
        <p:nvSpPr>
          <p:cNvPr id="3" name="Rectángulo 2">
            <a:hlinkClick r:id="" action="ppaction://hlinkshowjump?jump=previousslide">
              <a:snd r:embed="rId2" name="explode.wav"/>
            </a:hlinkClick>
          </p:cNvPr>
          <p:cNvSpPr/>
          <p:nvPr/>
        </p:nvSpPr>
        <p:spPr>
          <a:xfrm>
            <a:off x="1" y="-14748"/>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3645023"/>
            <a:ext cx="8281988" cy="61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677270"/>
            <a:ext cx="8568952"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173. Si en una instalación de bombeo se reduce la velocidad de giro de la bomba a la mitad, según la GUÍA TÉCNICA SELECCIÓN DE EQUIPOS DE TRANSPORTE DE FLUIDOS, la potencia absorbida:</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Se reduce a la mitad.</a:t>
            </a:r>
          </a:p>
          <a:p>
            <a:pPr>
              <a:lnSpc>
                <a:spcPct val="107000"/>
              </a:lnSpc>
              <a:spcAft>
                <a:spcPts val="800"/>
              </a:spcAft>
            </a:pPr>
            <a:r>
              <a:rPr lang="es-ES" sz="1600" dirty="0">
                <a:ea typeface="Calibri" panose="020F0502020204030204" pitchFamily="34" charset="0"/>
                <a:cs typeface="Times New Roman" panose="02020603050405020304" pitchFamily="18" charset="0"/>
              </a:rPr>
              <a:t>b) Se divide por cuatro.</a:t>
            </a:r>
          </a:p>
          <a:p>
            <a:pPr>
              <a:lnSpc>
                <a:spcPct val="107000"/>
              </a:lnSpc>
              <a:spcAft>
                <a:spcPts val="800"/>
              </a:spcAft>
            </a:pPr>
            <a:r>
              <a:rPr lang="es-ES" sz="1600" dirty="0">
                <a:ea typeface="Calibri" panose="020F0502020204030204" pitchFamily="34" charset="0"/>
                <a:cs typeface="Times New Roman" panose="02020603050405020304" pitchFamily="18" charset="0"/>
              </a:rPr>
              <a:t>c) Se divide por ocho.</a:t>
            </a:r>
          </a:p>
          <a:p>
            <a:pPr>
              <a:lnSpc>
                <a:spcPct val="107000"/>
              </a:lnSpc>
              <a:spcAft>
                <a:spcPts val="800"/>
              </a:spcAft>
            </a:pPr>
            <a:r>
              <a:rPr lang="es-ES" sz="1600" dirty="0">
                <a:ea typeface="Calibri" panose="020F0502020204030204" pitchFamily="34" charset="0"/>
                <a:cs typeface="Times New Roman" panose="02020603050405020304" pitchFamily="18" charset="0"/>
              </a:rPr>
              <a:t>d) Permanece inalterada si no cambia el diámetro del rodete.</a:t>
            </a:r>
          </a:p>
        </p:txBody>
      </p:sp>
      <p:sp>
        <p:nvSpPr>
          <p:cNvPr id="3" name="Rectángulo 2">
            <a:hlinkClick r:id="" action="ppaction://hlinkshowjump?jump=previousslide">
              <a:snd r:embed="rId2" name="explode.wav"/>
            </a:hlinkClick>
          </p:cNvPr>
          <p:cNvSpPr/>
          <p:nvPr/>
        </p:nvSpPr>
        <p:spPr>
          <a:xfrm>
            <a:off x="1" y="-14748"/>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1520" y="3645024"/>
            <a:ext cx="8281988"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677270"/>
            <a:ext cx="8784976"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174. Según la GUÍA TÉCNICA SELECCIÓN DE EQUIPOS DE TRANSPORTE DE FLUIDOS en su parte I Bombas, ¿cuál de los siguientes sistemas de regulación del punto de funcionamiento se considera el menos eficiente energéticamente?</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Variador de frecuencia.</a:t>
            </a:r>
          </a:p>
          <a:p>
            <a:pPr>
              <a:lnSpc>
                <a:spcPct val="107000"/>
              </a:lnSpc>
              <a:spcAft>
                <a:spcPts val="800"/>
              </a:spcAft>
            </a:pPr>
            <a:r>
              <a:rPr lang="es-ES" sz="1600" dirty="0">
                <a:ea typeface="Calibri" panose="020F0502020204030204" pitchFamily="34" charset="0"/>
                <a:cs typeface="Times New Roman" panose="02020603050405020304" pitchFamily="18" charset="0"/>
              </a:rPr>
              <a:t>b) Recorte del diámetro del rodete.</a:t>
            </a:r>
          </a:p>
          <a:p>
            <a:pPr>
              <a:lnSpc>
                <a:spcPct val="107000"/>
              </a:lnSpc>
              <a:spcAft>
                <a:spcPts val="800"/>
              </a:spcAft>
            </a:pPr>
            <a:r>
              <a:rPr lang="es-ES" sz="1600" dirty="0">
                <a:ea typeface="Calibri" panose="020F0502020204030204" pitchFamily="34" charset="0"/>
                <a:cs typeface="Times New Roman" panose="02020603050405020304" pitchFamily="18" charset="0"/>
              </a:rPr>
              <a:t>c) Válvula de estrangulamiento en serie.</a:t>
            </a:r>
          </a:p>
          <a:p>
            <a:pPr>
              <a:lnSpc>
                <a:spcPct val="107000"/>
              </a:lnSpc>
              <a:spcAft>
                <a:spcPts val="800"/>
              </a:spcAft>
            </a:pPr>
            <a:r>
              <a:rPr lang="es-ES" sz="1600" dirty="0">
                <a:ea typeface="Calibri" panose="020F0502020204030204" pitchFamily="34" charset="0"/>
                <a:cs typeface="Times New Roman" panose="02020603050405020304" pitchFamily="18" charset="0"/>
              </a:rPr>
              <a:t>d) Válvula en </a:t>
            </a:r>
            <a:r>
              <a:rPr lang="es-ES" sz="1600" dirty="0" err="1">
                <a:ea typeface="Calibri" panose="020F0502020204030204" pitchFamily="34" charset="0"/>
                <a:cs typeface="Times New Roman" panose="02020603050405020304" pitchFamily="18" charset="0"/>
              </a:rPr>
              <a:t>by-pass</a:t>
            </a:r>
            <a:r>
              <a:rPr lang="es-ES" sz="1600" dirty="0">
                <a:ea typeface="Calibri" panose="020F0502020204030204" pitchFamily="34" charset="0"/>
                <a:cs typeface="Times New Roman" panose="02020603050405020304" pitchFamily="18" charset="0"/>
              </a:rPr>
              <a:t> (paralelo).</a:t>
            </a:r>
          </a:p>
        </p:txBody>
      </p:sp>
      <p:sp>
        <p:nvSpPr>
          <p:cNvPr id="3" name="Rectángulo 2">
            <a:hlinkClick r:id="" action="ppaction://hlinkshowjump?jump=previousslide">
              <a:snd r:embed="rId2" name="explode.wav"/>
            </a:hlinkClick>
          </p:cNvPr>
          <p:cNvSpPr/>
          <p:nvPr/>
        </p:nvSpPr>
        <p:spPr>
          <a:xfrm>
            <a:off x="1" y="-14748"/>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8444" y="4076998"/>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359923"/>
            <a:ext cx="8712968" cy="3766929"/>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175. En la optimización del consumo de energía, la GUÍA TÉCNICA SELECCIÓN DE EQUIPOS DE TRANSPORTE DE FLUIDOS indica en su parte I Bombas que, para una misma potencia térmica, si aumentamos el salto de temperaturas (ΔT) en un circuito:</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El caudal a trasegar será menor, lo que generalmente disminuye el consumo energético de transporte.</a:t>
            </a:r>
          </a:p>
          <a:p>
            <a:pPr>
              <a:lnSpc>
                <a:spcPct val="107000"/>
              </a:lnSpc>
              <a:spcAft>
                <a:spcPts val="800"/>
              </a:spcAft>
            </a:pPr>
            <a:r>
              <a:rPr lang="es-ES" sz="1600" dirty="0">
                <a:ea typeface="Calibri" panose="020F0502020204030204" pitchFamily="34" charset="0"/>
                <a:cs typeface="Times New Roman" panose="02020603050405020304" pitchFamily="18" charset="0"/>
              </a:rPr>
              <a:t>b) El caudal nominal aumentará proporcionalmente para compensar la diferencia térmica y mantener la inercia del fluido en todo el sistema.</a:t>
            </a:r>
          </a:p>
          <a:p>
            <a:pPr>
              <a:lnSpc>
                <a:spcPct val="107000"/>
              </a:lnSpc>
              <a:spcAft>
                <a:spcPts val="800"/>
              </a:spcAft>
            </a:pPr>
            <a:r>
              <a:rPr lang="es-ES" sz="1600" dirty="0">
                <a:ea typeface="Calibri" panose="020F0502020204030204" pitchFamily="34" charset="0"/>
                <a:cs typeface="Times New Roman" panose="02020603050405020304" pitchFamily="18" charset="0"/>
              </a:rPr>
              <a:t>c) El consumo eléctrico de la bomba aumentará al cubo debido al incremento de la resistencia interna del fluido al variar su viscosidad térmica.</a:t>
            </a:r>
          </a:p>
          <a:p>
            <a:pPr>
              <a:lnSpc>
                <a:spcPct val="107000"/>
              </a:lnSpc>
              <a:spcAft>
                <a:spcPts val="800"/>
              </a:spcAft>
            </a:pPr>
            <a:r>
              <a:rPr lang="es-ES" sz="1600" dirty="0">
                <a:ea typeface="Calibri" panose="020F0502020204030204" pitchFamily="34" charset="0"/>
                <a:cs typeface="Times New Roman" panose="02020603050405020304" pitchFamily="18" charset="0"/>
              </a:rPr>
              <a:t>d) La pérdida de carga total en el circuito se mantendrá constante, independientemente del volumen de agua que circule por la red de tuberías.</a:t>
            </a:r>
          </a:p>
        </p:txBody>
      </p:sp>
      <p:sp>
        <p:nvSpPr>
          <p:cNvPr id="3" name="Rectángulo 2">
            <a:hlinkClick r:id="" action="ppaction://hlinkshowjump?jump=previousslide">
              <a:snd r:embed="rId2" name="explode.wav"/>
            </a:hlinkClick>
          </p:cNvPr>
          <p:cNvSpPr/>
          <p:nvPr/>
        </p:nvSpPr>
        <p:spPr>
          <a:xfrm>
            <a:off x="1" y="-14748"/>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06378" y="1556792"/>
            <a:ext cx="8686102" cy="6865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1809005"/>
            <a:ext cx="8424936"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176. Según la clasificación de la GUÍA TÉCNICA SELECCIÓN DE EQUIPOS DE TRANSPORTE DE FLUIDOS, ¿qué tipo de ventiladores centrífugos destacan por ser los más eficientes (mayor rendimiento)?</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Los de álabes curvados hacia adelante.</a:t>
            </a:r>
          </a:p>
          <a:p>
            <a:pPr>
              <a:lnSpc>
                <a:spcPct val="107000"/>
              </a:lnSpc>
              <a:spcAft>
                <a:spcPts val="800"/>
              </a:spcAft>
            </a:pPr>
            <a:r>
              <a:rPr lang="es-ES" sz="1600" dirty="0">
                <a:ea typeface="Calibri" panose="020F0502020204030204" pitchFamily="34" charset="0"/>
                <a:cs typeface="Times New Roman" panose="02020603050405020304" pitchFamily="18" charset="0"/>
              </a:rPr>
              <a:t>b) Los de álabes radiales de fácil construcción.</a:t>
            </a:r>
          </a:p>
          <a:p>
            <a:pPr>
              <a:lnSpc>
                <a:spcPct val="107000"/>
              </a:lnSpc>
              <a:spcAft>
                <a:spcPts val="800"/>
              </a:spcAft>
            </a:pPr>
            <a:r>
              <a:rPr lang="es-ES" sz="1600" dirty="0">
                <a:ea typeface="Calibri" panose="020F0502020204030204" pitchFamily="34" charset="0"/>
                <a:cs typeface="Times New Roman" panose="02020603050405020304" pitchFamily="18" charset="0"/>
              </a:rPr>
              <a:t>c) Los de álabes curvados hacia atrás.</a:t>
            </a:r>
          </a:p>
          <a:p>
            <a:pPr>
              <a:lnSpc>
                <a:spcPct val="107000"/>
              </a:lnSpc>
              <a:spcAft>
                <a:spcPts val="800"/>
              </a:spcAft>
            </a:pPr>
            <a:r>
              <a:rPr lang="es-ES" sz="1600" dirty="0">
                <a:ea typeface="Calibri" panose="020F0502020204030204" pitchFamily="34" charset="0"/>
                <a:cs typeface="Times New Roman" panose="02020603050405020304" pitchFamily="18" charset="0"/>
              </a:rPr>
              <a:t>d) Los axiales murales de pequeño buje.</a:t>
            </a:r>
          </a:p>
        </p:txBody>
      </p:sp>
      <p:sp>
        <p:nvSpPr>
          <p:cNvPr id="3" name="Rectángulo 2">
            <a:hlinkClick r:id="" action="ppaction://hlinkshowjump?jump=previousslide">
              <a:snd r:embed="rId2" name="explode.wav"/>
            </a:hlinkClick>
          </p:cNvPr>
          <p:cNvSpPr/>
          <p:nvPr/>
        </p:nvSpPr>
        <p:spPr>
          <a:xfrm>
            <a:off x="1" y="-14748"/>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789040"/>
            <a:ext cx="8281988"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413801"/>
            <a:ext cx="8712968"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177. Según describe la GUÍA TÉCNICA SELECCIÓN DE EQUIPOS DE TRANSPORTE DE FLUIDOS, en las salidas de aire de las redes de conductos que se producen en forma de chorros turbulentos:</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 </a:t>
            </a:r>
          </a:p>
          <a:p>
            <a:pPr>
              <a:lnSpc>
                <a:spcPct val="107000"/>
              </a:lnSpc>
              <a:spcAft>
                <a:spcPts val="800"/>
              </a:spcAft>
            </a:pPr>
            <a:r>
              <a:rPr lang="es-ES" sz="1600" dirty="0">
                <a:ea typeface="Calibri" panose="020F0502020204030204" pitchFamily="34" charset="0"/>
                <a:cs typeface="Times New Roman" panose="02020603050405020304" pitchFamily="18" charset="0"/>
              </a:rPr>
              <a:t>a) La presión dinámica se transforma íntegramente en presión estática.</a:t>
            </a:r>
          </a:p>
          <a:p>
            <a:pPr>
              <a:lnSpc>
                <a:spcPct val="107000"/>
              </a:lnSpc>
              <a:spcAft>
                <a:spcPts val="800"/>
              </a:spcAft>
            </a:pPr>
            <a:r>
              <a:rPr lang="es-ES" sz="1600" dirty="0">
                <a:ea typeface="Calibri" panose="020F0502020204030204" pitchFamily="34" charset="0"/>
                <a:cs typeface="Times New Roman" panose="02020603050405020304" pitchFamily="18" charset="0"/>
              </a:rPr>
              <a:t>b) Se produce una recuperación estática automática.</a:t>
            </a:r>
          </a:p>
          <a:p>
            <a:pPr>
              <a:lnSpc>
                <a:spcPct val="107000"/>
              </a:lnSpc>
              <a:spcAft>
                <a:spcPts val="800"/>
              </a:spcAft>
            </a:pPr>
            <a:r>
              <a:rPr lang="es-ES" sz="1600" dirty="0">
                <a:ea typeface="Calibri" panose="020F0502020204030204" pitchFamily="34" charset="0"/>
                <a:cs typeface="Times New Roman" panose="02020603050405020304" pitchFamily="18" charset="0"/>
              </a:rPr>
              <a:t>c) Se produce una succión que ayuda al ventilador.</a:t>
            </a:r>
          </a:p>
          <a:p>
            <a:pPr>
              <a:lnSpc>
                <a:spcPct val="107000"/>
              </a:lnSpc>
              <a:spcAft>
                <a:spcPts val="800"/>
              </a:spcAft>
            </a:pPr>
            <a:r>
              <a:rPr lang="es-ES" sz="1600" dirty="0">
                <a:ea typeface="Calibri" panose="020F0502020204030204" pitchFamily="34" charset="0"/>
                <a:cs typeface="Times New Roman" panose="02020603050405020304" pitchFamily="18" charset="0"/>
              </a:rPr>
              <a:t>d) Toda la energía cinética del flujo se pierde.</a:t>
            </a:r>
          </a:p>
        </p:txBody>
      </p:sp>
      <p:sp>
        <p:nvSpPr>
          <p:cNvPr id="3" name="Rectángulo 2">
            <a:hlinkClick r:id="" action="ppaction://hlinkshowjump?jump=previousslide">
              <a:snd r:embed="rId2" name="explode.wav"/>
            </a:hlinkClick>
          </p:cNvPr>
          <p:cNvSpPr/>
          <p:nvPr/>
        </p:nvSpPr>
        <p:spPr>
          <a:xfrm>
            <a:off x="1" y="-14748"/>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5147" y="3819213"/>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1150331"/>
            <a:ext cx="8640960"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178. Según la GUÍA TÉCNICA SELECCIÓN DE EQUIPOS DE TRANSPORTE DE FLUIDOS, ¿cuál de las siguientes definiciones describe correctamente el funcionamiento de un ventilador </a:t>
            </a:r>
            <a:r>
              <a:rPr lang="es-ES" sz="1600" b="1" dirty="0" err="1">
                <a:ea typeface="Calibri" panose="020F0502020204030204" pitchFamily="34" charset="0"/>
                <a:cs typeface="Times New Roman" panose="02020603050405020304" pitchFamily="18" charset="0"/>
              </a:rPr>
              <a:t>helicocentrífugo</a:t>
            </a:r>
            <a:r>
              <a:rPr lang="es-ES" sz="1600" b="1" dirty="0">
                <a:ea typeface="Calibri" panose="020F0502020204030204" pitchFamily="34" charset="0"/>
                <a:cs typeface="Times New Roman" panose="02020603050405020304" pitchFamily="18" charset="0"/>
              </a:rPr>
              <a:t> en cuanto a la dirección del flujo?</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 </a:t>
            </a:r>
          </a:p>
          <a:p>
            <a:pPr>
              <a:lnSpc>
                <a:spcPct val="107000"/>
              </a:lnSpc>
              <a:spcAft>
                <a:spcPts val="800"/>
              </a:spcAft>
            </a:pPr>
            <a:r>
              <a:rPr lang="es-ES" sz="1600" dirty="0">
                <a:ea typeface="Calibri" panose="020F0502020204030204" pitchFamily="34" charset="0"/>
                <a:cs typeface="Times New Roman" panose="02020603050405020304" pitchFamily="18" charset="0"/>
              </a:rPr>
              <a:t>a) El flujo entra y sale del rodete exclusivamente en dirección axial.</a:t>
            </a:r>
          </a:p>
          <a:p>
            <a:pPr>
              <a:lnSpc>
                <a:spcPct val="107000"/>
              </a:lnSpc>
              <a:spcAft>
                <a:spcPts val="800"/>
              </a:spcAft>
            </a:pPr>
            <a:r>
              <a:rPr lang="es-ES" sz="1600" dirty="0">
                <a:ea typeface="Calibri" panose="020F0502020204030204" pitchFamily="34" charset="0"/>
                <a:cs typeface="Times New Roman" panose="02020603050405020304" pitchFamily="18" charset="0"/>
              </a:rPr>
              <a:t>b) El flujo entra y sale del rodete exclusivamente en dirección radial.</a:t>
            </a:r>
          </a:p>
          <a:p>
            <a:pPr>
              <a:lnSpc>
                <a:spcPct val="107000"/>
              </a:lnSpc>
              <a:spcAft>
                <a:spcPts val="800"/>
              </a:spcAft>
            </a:pPr>
            <a:r>
              <a:rPr lang="es-ES" sz="1600" dirty="0">
                <a:ea typeface="Calibri" panose="020F0502020204030204" pitchFamily="34" charset="0"/>
                <a:cs typeface="Times New Roman" panose="02020603050405020304" pitchFamily="18" charset="0"/>
              </a:rPr>
              <a:t>c) El flujo entra al rodete en dirección axial y sale del rodete en dirección radial.</a:t>
            </a:r>
          </a:p>
          <a:p>
            <a:pPr>
              <a:lnSpc>
                <a:spcPct val="107000"/>
              </a:lnSpc>
              <a:spcAft>
                <a:spcPts val="800"/>
              </a:spcAft>
            </a:pPr>
            <a:r>
              <a:rPr lang="es-ES" sz="1600" dirty="0">
                <a:ea typeface="Calibri" panose="020F0502020204030204" pitchFamily="34" charset="0"/>
                <a:cs typeface="Times New Roman" panose="02020603050405020304" pitchFamily="18" charset="0"/>
              </a:rPr>
              <a:t>d) El flujo entra al rodete en dirección radial y sale del rodete en dirección axial.</a:t>
            </a:r>
          </a:p>
        </p:txBody>
      </p:sp>
      <p:sp>
        <p:nvSpPr>
          <p:cNvPr id="3" name="Rectángulo 2">
            <a:hlinkClick r:id="" action="ppaction://hlinkshowjump?jump=previousslide">
              <a:snd r:embed="rId2" name="explode.wav"/>
            </a:hlinkClick>
          </p:cNvPr>
          <p:cNvSpPr/>
          <p:nvPr/>
        </p:nvSpPr>
        <p:spPr>
          <a:xfrm>
            <a:off x="1" y="-14748"/>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44015" y="3126146"/>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677270"/>
            <a:ext cx="8640960" cy="297652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179. Siguiendo los rangos de funcionamiento expuestos en la GUÍA TÉCNICA SELECCIÓN DE EQUIPOS DE TRANSPORTE DE FLUIDOS, para que un ventilador trabaje en un "régimen adecuado" con buen rendimiento, el caudal debe situarse entre:</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El 20 % y el 150 % del nominal.</a:t>
            </a:r>
          </a:p>
          <a:p>
            <a:pPr>
              <a:lnSpc>
                <a:spcPct val="107000"/>
              </a:lnSpc>
              <a:spcAft>
                <a:spcPts val="800"/>
              </a:spcAft>
            </a:pPr>
            <a:r>
              <a:rPr lang="es-ES" sz="1600" dirty="0">
                <a:ea typeface="Calibri" panose="020F0502020204030204" pitchFamily="34" charset="0"/>
                <a:cs typeface="Times New Roman" panose="02020603050405020304" pitchFamily="18" charset="0"/>
              </a:rPr>
              <a:t>b) El 10 % y el 50 % del nominal.</a:t>
            </a:r>
          </a:p>
          <a:p>
            <a:pPr>
              <a:lnSpc>
                <a:spcPct val="107000"/>
              </a:lnSpc>
              <a:spcAft>
                <a:spcPts val="800"/>
              </a:spcAft>
            </a:pPr>
            <a:r>
              <a:rPr lang="es-ES" sz="1600" dirty="0">
                <a:ea typeface="Calibri" panose="020F0502020204030204" pitchFamily="34" charset="0"/>
                <a:cs typeface="Times New Roman" panose="02020603050405020304" pitchFamily="18" charset="0"/>
              </a:rPr>
              <a:t>c) El 50 % y el 80 % del nominal.</a:t>
            </a:r>
          </a:p>
          <a:p>
            <a:pPr>
              <a:lnSpc>
                <a:spcPct val="107000"/>
              </a:lnSpc>
              <a:spcAft>
                <a:spcPts val="800"/>
              </a:spcAft>
            </a:pPr>
            <a:r>
              <a:rPr lang="es-ES" sz="1600" dirty="0">
                <a:ea typeface="Calibri" panose="020F0502020204030204" pitchFamily="34" charset="0"/>
                <a:cs typeface="Times New Roman" panose="02020603050405020304" pitchFamily="18" charset="0"/>
              </a:rPr>
              <a:t>d) El 85 % y el 105 % del nominal.</a:t>
            </a:r>
          </a:p>
        </p:txBody>
      </p:sp>
      <p:sp>
        <p:nvSpPr>
          <p:cNvPr id="3" name="Rectángulo 2">
            <a:hlinkClick r:id="" action="ppaction://hlinkshowjump?jump=previousslide">
              <a:snd r:embed="rId2" name="explode.wav"/>
            </a:hlinkClick>
          </p:cNvPr>
          <p:cNvSpPr/>
          <p:nvPr/>
        </p:nvSpPr>
        <p:spPr>
          <a:xfrm>
            <a:off x="1" y="-14748"/>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1520" y="4293096"/>
            <a:ext cx="8281988" cy="3541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95536" y="1677270"/>
            <a:ext cx="8352928"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180. Según la GUÍA TÉCNICA SELECCIÓN DE EQUIPOS DE TRANSPORTE DE FLUIDOS, ¿cuál es el valor máximo de pérdida de carga por metro lineal que no se recomienda superar en el diseño de redes de conductos de aire?</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 </a:t>
            </a:r>
          </a:p>
          <a:p>
            <a:pPr>
              <a:lnSpc>
                <a:spcPct val="107000"/>
              </a:lnSpc>
              <a:spcAft>
                <a:spcPts val="800"/>
              </a:spcAft>
            </a:pPr>
            <a:r>
              <a:rPr lang="es-ES" sz="1600" dirty="0">
                <a:ea typeface="Calibri" panose="020F0502020204030204" pitchFamily="34" charset="0"/>
                <a:cs typeface="Times New Roman" panose="02020603050405020304" pitchFamily="18" charset="0"/>
              </a:rPr>
              <a:t>a) 0,1 </a:t>
            </a:r>
            <a:r>
              <a:rPr lang="es-ES" sz="1600" dirty="0" err="1">
                <a:ea typeface="Calibri" panose="020F0502020204030204" pitchFamily="34" charset="0"/>
                <a:cs typeface="Times New Roman" panose="02020603050405020304" pitchFamily="18" charset="0"/>
              </a:rPr>
              <a:t>mm.c.a</a:t>
            </a:r>
            <a:r>
              <a:rPr lang="es-ES" sz="1600" dirty="0">
                <a:ea typeface="Calibri" panose="020F0502020204030204" pitchFamily="34" charset="0"/>
                <a:cs typeface="Times New Roman" panose="02020603050405020304" pitchFamily="18" charset="0"/>
              </a:rPr>
              <a:t>. por metro lineal.</a:t>
            </a:r>
          </a:p>
          <a:p>
            <a:pPr>
              <a:lnSpc>
                <a:spcPct val="107000"/>
              </a:lnSpc>
              <a:spcAft>
                <a:spcPts val="800"/>
              </a:spcAft>
            </a:pPr>
            <a:r>
              <a:rPr lang="es-ES" sz="1600" dirty="0">
                <a:ea typeface="Calibri" panose="020F0502020204030204" pitchFamily="34" charset="0"/>
                <a:cs typeface="Times New Roman" panose="02020603050405020304" pitchFamily="18" charset="0"/>
              </a:rPr>
              <a:t>b) 1,0 </a:t>
            </a:r>
            <a:r>
              <a:rPr lang="es-ES" sz="1600" dirty="0" err="1">
                <a:ea typeface="Calibri" panose="020F0502020204030204" pitchFamily="34" charset="0"/>
                <a:cs typeface="Times New Roman" panose="02020603050405020304" pitchFamily="18" charset="0"/>
              </a:rPr>
              <a:t>mm.c.a</a:t>
            </a:r>
            <a:r>
              <a:rPr lang="es-ES" sz="1600" dirty="0">
                <a:ea typeface="Calibri" panose="020F0502020204030204" pitchFamily="34" charset="0"/>
                <a:cs typeface="Times New Roman" panose="02020603050405020304" pitchFamily="18" charset="0"/>
              </a:rPr>
              <a:t>. por metro lineal.</a:t>
            </a:r>
          </a:p>
          <a:p>
            <a:pPr>
              <a:lnSpc>
                <a:spcPct val="107000"/>
              </a:lnSpc>
              <a:spcAft>
                <a:spcPts val="800"/>
              </a:spcAft>
            </a:pPr>
            <a:r>
              <a:rPr lang="es-ES" sz="1600" dirty="0">
                <a:ea typeface="Calibri" panose="020F0502020204030204" pitchFamily="34" charset="0"/>
                <a:cs typeface="Times New Roman" panose="02020603050405020304" pitchFamily="18" charset="0"/>
              </a:rPr>
              <a:t>c) 0,01 </a:t>
            </a:r>
            <a:r>
              <a:rPr lang="es-ES" sz="1600" dirty="0" err="1">
                <a:ea typeface="Calibri" panose="020F0502020204030204" pitchFamily="34" charset="0"/>
                <a:cs typeface="Times New Roman" panose="02020603050405020304" pitchFamily="18" charset="0"/>
              </a:rPr>
              <a:t>mm.c.a</a:t>
            </a:r>
            <a:r>
              <a:rPr lang="es-ES" sz="1600" dirty="0">
                <a:ea typeface="Calibri" panose="020F0502020204030204" pitchFamily="34" charset="0"/>
                <a:cs typeface="Times New Roman" panose="02020603050405020304" pitchFamily="18" charset="0"/>
              </a:rPr>
              <a:t>. por metro lineal.</a:t>
            </a:r>
          </a:p>
          <a:p>
            <a:pPr>
              <a:lnSpc>
                <a:spcPct val="107000"/>
              </a:lnSpc>
              <a:spcAft>
                <a:spcPts val="800"/>
              </a:spcAft>
            </a:pPr>
            <a:r>
              <a:rPr lang="es-ES" sz="1600" dirty="0">
                <a:ea typeface="Calibri" panose="020F0502020204030204" pitchFamily="34" charset="0"/>
                <a:cs typeface="Times New Roman" panose="02020603050405020304" pitchFamily="18" charset="0"/>
              </a:rPr>
              <a:t>d) 5,0 </a:t>
            </a:r>
            <a:r>
              <a:rPr lang="es-ES" sz="1600" dirty="0" err="1">
                <a:ea typeface="Calibri" panose="020F0502020204030204" pitchFamily="34" charset="0"/>
                <a:cs typeface="Times New Roman" panose="02020603050405020304" pitchFamily="18" charset="0"/>
              </a:rPr>
              <a:t>mm.c.a</a:t>
            </a:r>
            <a:r>
              <a:rPr lang="es-ES" sz="1600" dirty="0">
                <a:ea typeface="Calibri" panose="020F0502020204030204" pitchFamily="34" charset="0"/>
                <a:cs typeface="Times New Roman" panose="02020603050405020304" pitchFamily="18" charset="0"/>
              </a:rPr>
              <a:t>. por metro lineal.</a:t>
            </a:r>
          </a:p>
        </p:txBody>
      </p:sp>
      <p:sp>
        <p:nvSpPr>
          <p:cNvPr id="3" name="Rectángulo 2">
            <a:hlinkClick r:id="" action="ppaction://hlinkshowjump?jump=previousslide">
              <a:snd r:embed="rId2" name="explode.wav"/>
            </a:hlinkClick>
          </p:cNvPr>
          <p:cNvSpPr/>
          <p:nvPr/>
        </p:nvSpPr>
        <p:spPr>
          <a:xfrm>
            <a:off x="1" y="-14748"/>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395536" y="2996878"/>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EADC8"/>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36" y="0"/>
            <a:ext cx="7051928" cy="6858000"/>
          </a:xfrm>
          <a:prstGeom prst="rect">
            <a:avLst/>
          </a:prstGeom>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3232</TotalTime>
  <Words>485</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 Light</vt:lpstr>
      <vt:lpstr>Calibri</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49</cp:revision>
  <dcterms:created xsi:type="dcterms:W3CDTF">2014-09-11T18:25:39Z</dcterms:created>
  <dcterms:modified xsi:type="dcterms:W3CDTF">2026-06-20T02:35:06Z</dcterms:modified>
</cp:coreProperties>
</file>