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1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56098437-679C-4DC4-9EB6-0B5145B23E35}" type="slidenum">
              <a:rPr lang="es-ES" altLang="es-ES"/>
              <a:pPr>
                <a:defRPr/>
              </a:pPr>
              <a:t>‹Nº›</a:t>
            </a:fld>
            <a:endParaRPr lang="es-ES" altLang="es-ES" dirty="0"/>
          </a:p>
        </p:txBody>
      </p:sp>
    </p:spTree>
    <p:extLst>
      <p:ext uri="{BB962C8B-B14F-4D97-AF65-F5344CB8AC3E}">
        <p14:creationId xmlns:p14="http://schemas.microsoft.com/office/powerpoint/2010/main" val="156652681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5B17A72-A3C9-464E-A66E-D3CAA14F8D85}" type="slidenum">
              <a:rPr lang="es-ES" altLang="es-ES"/>
              <a:pPr>
                <a:defRPr/>
              </a:pPr>
              <a:t>‹Nº›</a:t>
            </a:fld>
            <a:endParaRPr lang="es-ES" altLang="es-ES" dirty="0"/>
          </a:p>
        </p:txBody>
      </p:sp>
    </p:spTree>
    <p:extLst>
      <p:ext uri="{BB962C8B-B14F-4D97-AF65-F5344CB8AC3E}">
        <p14:creationId xmlns:p14="http://schemas.microsoft.com/office/powerpoint/2010/main" val="2081325798"/>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9B8883B-8552-483C-8E8C-14E7BA1FE8E8}" type="slidenum">
              <a:rPr lang="es-ES" altLang="es-ES"/>
              <a:pPr>
                <a:defRPr/>
              </a:pPr>
              <a:t>‹Nº›</a:t>
            </a:fld>
            <a:endParaRPr lang="es-ES" altLang="es-ES" dirty="0"/>
          </a:p>
        </p:txBody>
      </p:sp>
    </p:spTree>
    <p:extLst>
      <p:ext uri="{BB962C8B-B14F-4D97-AF65-F5344CB8AC3E}">
        <p14:creationId xmlns:p14="http://schemas.microsoft.com/office/powerpoint/2010/main" val="3059249577"/>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1AB6A08A-CC23-4A23-B6ED-57E893918869}" type="slidenum">
              <a:rPr lang="es-ES" altLang="es-ES"/>
              <a:pPr>
                <a:defRPr/>
              </a:pPr>
              <a:t>‹Nº›</a:t>
            </a:fld>
            <a:endParaRPr lang="es-ES" altLang="es-ES" dirty="0"/>
          </a:p>
        </p:txBody>
      </p:sp>
    </p:spTree>
    <p:extLst>
      <p:ext uri="{BB962C8B-B14F-4D97-AF65-F5344CB8AC3E}">
        <p14:creationId xmlns:p14="http://schemas.microsoft.com/office/powerpoint/2010/main" val="48670298"/>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EA5277FB-AC92-4F1F-9385-632F7B7ACE6C}" type="slidenum">
              <a:rPr lang="es-ES" altLang="es-ES"/>
              <a:pPr>
                <a:defRPr/>
              </a:pPr>
              <a:t>‹Nº›</a:t>
            </a:fld>
            <a:endParaRPr lang="es-ES" altLang="es-ES" dirty="0"/>
          </a:p>
        </p:txBody>
      </p:sp>
    </p:spTree>
    <p:extLst>
      <p:ext uri="{BB962C8B-B14F-4D97-AF65-F5344CB8AC3E}">
        <p14:creationId xmlns:p14="http://schemas.microsoft.com/office/powerpoint/2010/main" val="1687360887"/>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74F8DEEF-1C92-4017-A981-4D7956FD1911}" type="slidenum">
              <a:rPr lang="es-ES" altLang="es-ES"/>
              <a:pPr>
                <a:defRPr/>
              </a:pPr>
              <a:t>‹Nº›</a:t>
            </a:fld>
            <a:endParaRPr lang="es-ES" altLang="es-ES" dirty="0"/>
          </a:p>
        </p:txBody>
      </p:sp>
    </p:spTree>
    <p:extLst>
      <p:ext uri="{BB962C8B-B14F-4D97-AF65-F5344CB8AC3E}">
        <p14:creationId xmlns:p14="http://schemas.microsoft.com/office/powerpoint/2010/main" val="3961302350"/>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7B5C7A26-8F11-4BB9-9DDB-192C4C99874A}" type="slidenum">
              <a:rPr lang="es-ES" altLang="es-ES"/>
              <a:pPr>
                <a:defRPr/>
              </a:pPr>
              <a:t>‹Nº›</a:t>
            </a:fld>
            <a:endParaRPr lang="es-ES" altLang="es-ES" dirty="0"/>
          </a:p>
        </p:txBody>
      </p:sp>
    </p:spTree>
    <p:extLst>
      <p:ext uri="{BB962C8B-B14F-4D97-AF65-F5344CB8AC3E}">
        <p14:creationId xmlns:p14="http://schemas.microsoft.com/office/powerpoint/2010/main" val="2137540962"/>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4404BD48-0EF3-4470-B852-2EAC35204565}" type="slidenum">
              <a:rPr lang="es-ES" altLang="es-ES"/>
              <a:pPr>
                <a:defRPr/>
              </a:pPr>
              <a:t>‹Nº›</a:t>
            </a:fld>
            <a:endParaRPr lang="es-ES" altLang="es-ES" dirty="0"/>
          </a:p>
        </p:txBody>
      </p:sp>
    </p:spTree>
    <p:extLst>
      <p:ext uri="{BB962C8B-B14F-4D97-AF65-F5344CB8AC3E}">
        <p14:creationId xmlns:p14="http://schemas.microsoft.com/office/powerpoint/2010/main" val="1730259973"/>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664C6889-8AD4-49F3-8CD4-B7277D0DC99A}" type="slidenum">
              <a:rPr lang="es-ES" altLang="es-ES"/>
              <a:pPr>
                <a:defRPr/>
              </a:pPr>
              <a:t>‹Nº›</a:t>
            </a:fld>
            <a:endParaRPr lang="es-ES" altLang="es-ES" dirty="0"/>
          </a:p>
        </p:txBody>
      </p:sp>
    </p:spTree>
    <p:extLst>
      <p:ext uri="{BB962C8B-B14F-4D97-AF65-F5344CB8AC3E}">
        <p14:creationId xmlns:p14="http://schemas.microsoft.com/office/powerpoint/2010/main" val="4271959359"/>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A691EFCE-563B-4550-AC90-D40FA4314074}" type="slidenum">
              <a:rPr lang="es-ES" altLang="es-ES"/>
              <a:pPr>
                <a:defRPr/>
              </a:pPr>
              <a:t>‹Nº›</a:t>
            </a:fld>
            <a:endParaRPr lang="es-ES" altLang="es-ES" dirty="0"/>
          </a:p>
        </p:txBody>
      </p:sp>
    </p:spTree>
    <p:extLst>
      <p:ext uri="{BB962C8B-B14F-4D97-AF65-F5344CB8AC3E}">
        <p14:creationId xmlns:p14="http://schemas.microsoft.com/office/powerpoint/2010/main" val="3613714961"/>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B473382-CE2D-404B-A549-C9A0DC269BCA}" type="slidenum">
              <a:rPr lang="es-ES" altLang="es-ES"/>
              <a:pPr>
                <a:defRPr/>
              </a:pPr>
              <a:t>‹Nº›</a:t>
            </a:fld>
            <a:endParaRPr lang="es-ES" altLang="es-ES" dirty="0"/>
          </a:p>
        </p:txBody>
      </p:sp>
    </p:spTree>
    <p:extLst>
      <p:ext uri="{BB962C8B-B14F-4D97-AF65-F5344CB8AC3E}">
        <p14:creationId xmlns:p14="http://schemas.microsoft.com/office/powerpoint/2010/main" val="562547172"/>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CB3A8D1B-7BF6-4ADC-BADD-A5EAFED7AAE3}" type="slidenum">
              <a:rPr lang="es-ES" altLang="es-ES"/>
              <a:pPr>
                <a:defRPr/>
              </a:pPr>
              <a:t>‹Nº›</a:t>
            </a:fld>
            <a:endParaRPr lang="es-ES" altLang="es-ES" dirty="0"/>
          </a:p>
        </p:txBody>
      </p:sp>
    </p:spTree>
    <p:extLst>
      <p:ext uri="{BB962C8B-B14F-4D97-AF65-F5344CB8AC3E}">
        <p14:creationId xmlns:p14="http://schemas.microsoft.com/office/powerpoint/2010/main" val="179916241"/>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8662923-142B-4EF8-AD76-159B09ABA0E4}" type="slidenum">
              <a:rPr lang="es-ES" altLang="es-ES"/>
              <a:pPr>
                <a:defRPr/>
              </a:pPr>
              <a:t>‹Nº›</a:t>
            </a:fld>
            <a:endParaRPr lang="es-ES" altLang="es-ES" dirty="0"/>
          </a:p>
        </p:txBody>
      </p:sp>
    </p:spTree>
    <p:extLst>
      <p:ext uri="{BB962C8B-B14F-4D97-AF65-F5344CB8AC3E}">
        <p14:creationId xmlns:p14="http://schemas.microsoft.com/office/powerpoint/2010/main" val="4265565756"/>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51407ECE-C8B4-47B6-8257-4870F99ADB98}"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FEF100"/>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9592" y="332656"/>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18597"/>
            <a:ext cx="8640960" cy="297652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161. De acuerdo con la GUÍA TÉCNICA DE DISEÑO DE CENTRALES DE CALOR EFICIENTES, en caso de instalación de calderas de potencia superior a 70 kW, ¿qué requisito debe cumplir el dispositivo de accionamiento manual de las válvulas de seguridad para pruebas?</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Debe permitir el bloqueo total de la válvula para evitar descargas accidentales.</a:t>
            </a:r>
          </a:p>
          <a:p>
            <a:pPr>
              <a:lnSpc>
                <a:spcPct val="107000"/>
              </a:lnSpc>
              <a:spcAft>
                <a:spcPts val="800"/>
              </a:spcAft>
            </a:pPr>
            <a:r>
              <a:rPr lang="es-ES" sz="1600" dirty="0">
                <a:ea typeface="Calibri" panose="020F0502020204030204" pitchFamily="34" charset="0"/>
                <a:cs typeface="Times New Roman" panose="02020603050405020304" pitchFamily="18" charset="0"/>
              </a:rPr>
              <a:t>b) No debe modificar el tarado de la válvula cuando sea actuado.</a:t>
            </a:r>
          </a:p>
          <a:p>
            <a:pPr>
              <a:lnSpc>
                <a:spcPct val="107000"/>
              </a:lnSpc>
              <a:spcAft>
                <a:spcPts val="800"/>
              </a:spcAft>
            </a:pPr>
            <a:r>
              <a:rPr lang="es-ES" sz="1600" dirty="0">
                <a:ea typeface="Calibri" panose="020F0502020204030204" pitchFamily="34" charset="0"/>
                <a:cs typeface="Times New Roman" panose="02020603050405020304" pitchFamily="18" charset="0"/>
              </a:rPr>
              <a:t>c) Debe estar diseñado para modificar el tarado según la presión de trabajo estacional.</a:t>
            </a:r>
          </a:p>
          <a:p>
            <a:pPr>
              <a:lnSpc>
                <a:spcPct val="107000"/>
              </a:lnSpc>
              <a:spcAft>
                <a:spcPts val="800"/>
              </a:spcAft>
            </a:pPr>
            <a:r>
              <a:rPr lang="es-ES" sz="1600" dirty="0">
                <a:ea typeface="Calibri" panose="020F0502020204030204" pitchFamily="34" charset="0"/>
                <a:cs typeface="Times New Roman" panose="02020603050405020304" pitchFamily="18" charset="0"/>
              </a:rPr>
              <a:t>d) Solo debe ser utilizable por la entidad fabricante mediante herramientas especiales.</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92487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18597"/>
            <a:ext cx="8640960" cy="297652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162. Según la GUÍA TÉCNICA DE DISEÑO DE CENTRALES DE CALOR EFICIENTES, en su apartado de Instalación de calderas de potencia superior a 70 kW, ¿qué medida es conveniente adoptar para facilitar el mantenimiento de los vasos de expansión cerrados?</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Instalar llaves de corte en la conexión que permitan aislarlos de la instalación.</a:t>
            </a:r>
          </a:p>
          <a:p>
            <a:pPr>
              <a:lnSpc>
                <a:spcPct val="107000"/>
              </a:lnSpc>
              <a:spcAft>
                <a:spcPts val="800"/>
              </a:spcAft>
            </a:pPr>
            <a:r>
              <a:rPr lang="es-ES" sz="1600" dirty="0">
                <a:ea typeface="Calibri" panose="020F0502020204030204" pitchFamily="34" charset="0"/>
                <a:cs typeface="Times New Roman" panose="02020603050405020304" pitchFamily="18" charset="0"/>
              </a:rPr>
              <a:t>b) Conectarlos siempre sin llaves intermedias, directamente al generador de calor.</a:t>
            </a:r>
          </a:p>
          <a:p>
            <a:pPr>
              <a:lnSpc>
                <a:spcPct val="107000"/>
              </a:lnSpc>
              <a:spcAft>
                <a:spcPts val="800"/>
              </a:spcAft>
            </a:pPr>
            <a:r>
              <a:rPr lang="es-ES" sz="1600" dirty="0">
                <a:ea typeface="Calibri" panose="020F0502020204030204" pitchFamily="34" charset="0"/>
                <a:cs typeface="Times New Roman" panose="02020603050405020304" pitchFamily="18" charset="0"/>
              </a:rPr>
              <a:t>c) Situarlos en el tramo vertical de la chimenea para aprovechar el calor de los humos.</a:t>
            </a:r>
          </a:p>
          <a:p>
            <a:pPr>
              <a:lnSpc>
                <a:spcPct val="107000"/>
              </a:lnSpc>
              <a:spcAft>
                <a:spcPts val="800"/>
              </a:spcAft>
            </a:pPr>
            <a:r>
              <a:rPr lang="es-ES" sz="1600" dirty="0">
                <a:ea typeface="Calibri" panose="020F0502020204030204" pitchFamily="34" charset="0"/>
                <a:cs typeface="Times New Roman" panose="02020603050405020304" pitchFamily="18" charset="0"/>
              </a:rPr>
              <a:t>d) Utilizar exclusivamente vasos de expansión abiertos para evitar sobrepresiones.</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56490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150331"/>
            <a:ext cx="8568952" cy="297652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163. Siguiendo las instrucciones de la GUÍA TÉCNICA DE DISEÑO DE CENTRALES DE CALOR EFICIENTES para la instalación de calderas de potencia superior a 70 kW, ¿qué dispositivo es obligatorio para impedir el arranque del quemador si la circulación de agua no es adecuada?</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Un pirómetro instalado en el colector de retorno.</a:t>
            </a:r>
          </a:p>
          <a:p>
            <a:pPr>
              <a:lnSpc>
                <a:spcPct val="107000"/>
              </a:lnSpc>
              <a:spcAft>
                <a:spcPts val="800"/>
              </a:spcAft>
            </a:pPr>
            <a:r>
              <a:rPr lang="es-ES" sz="1600" dirty="0">
                <a:ea typeface="Calibri" panose="020F0502020204030204" pitchFamily="34" charset="0"/>
                <a:cs typeface="Times New Roman" panose="02020603050405020304" pitchFamily="18" charset="0"/>
              </a:rPr>
              <a:t>b) Un termostato de humos con rearme automático.</a:t>
            </a:r>
          </a:p>
          <a:p>
            <a:pPr>
              <a:lnSpc>
                <a:spcPct val="107000"/>
              </a:lnSpc>
              <a:spcAft>
                <a:spcPts val="800"/>
              </a:spcAft>
            </a:pPr>
            <a:r>
              <a:rPr lang="es-ES" sz="1600" dirty="0">
                <a:ea typeface="Calibri" panose="020F0502020204030204" pitchFamily="34" charset="0"/>
                <a:cs typeface="Times New Roman" panose="02020603050405020304" pitchFamily="18" charset="0"/>
              </a:rPr>
              <a:t>c) Un contador de energía térmica de lectura diferencial.</a:t>
            </a:r>
          </a:p>
          <a:p>
            <a:pPr>
              <a:lnSpc>
                <a:spcPct val="107000"/>
              </a:lnSpc>
              <a:spcAft>
                <a:spcPts val="800"/>
              </a:spcAft>
            </a:pPr>
            <a:r>
              <a:rPr lang="es-ES" sz="1600" dirty="0">
                <a:ea typeface="Calibri" panose="020F0502020204030204" pitchFamily="34" charset="0"/>
                <a:cs typeface="Times New Roman" panose="02020603050405020304" pitchFamily="18" charset="0"/>
              </a:rPr>
              <a:t>d) Un interruptor de flujo.</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21983" y="378904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677270"/>
            <a:ext cx="8568952"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164. Según la GUÍA TÉCNICA DE DISEÑO DE CENTRALES DE CALOR EFICIENTES, ¿cuáles son las temperaturas de funcionamiento habituales (impulsión/retorno) para un diseño estándar de calefacción por radiadores?</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Impulsión: 45 °C / Retorno: 35 °C.</a:t>
            </a:r>
          </a:p>
          <a:p>
            <a:pPr>
              <a:lnSpc>
                <a:spcPct val="107000"/>
              </a:lnSpc>
              <a:spcAft>
                <a:spcPts val="800"/>
              </a:spcAft>
            </a:pPr>
            <a:r>
              <a:rPr lang="es-ES" sz="1600" dirty="0">
                <a:ea typeface="Calibri" panose="020F0502020204030204" pitchFamily="34" charset="0"/>
                <a:cs typeface="Times New Roman" panose="02020603050405020304" pitchFamily="18" charset="0"/>
              </a:rPr>
              <a:t>b) Impulsión: 60 °C / Retorno: 40 °C.</a:t>
            </a:r>
          </a:p>
          <a:p>
            <a:pPr>
              <a:lnSpc>
                <a:spcPct val="107000"/>
              </a:lnSpc>
              <a:spcAft>
                <a:spcPts val="800"/>
              </a:spcAft>
            </a:pPr>
            <a:r>
              <a:rPr lang="es-ES" sz="1600" dirty="0">
                <a:ea typeface="Calibri" panose="020F0502020204030204" pitchFamily="34" charset="0"/>
                <a:cs typeface="Times New Roman" panose="02020603050405020304" pitchFamily="18" charset="0"/>
              </a:rPr>
              <a:t>c) Impulsión: 110 °C / Retorno: 80 °C.</a:t>
            </a:r>
          </a:p>
          <a:p>
            <a:pPr>
              <a:lnSpc>
                <a:spcPct val="107000"/>
              </a:lnSpc>
              <a:spcAft>
                <a:spcPts val="800"/>
              </a:spcAft>
            </a:pPr>
            <a:r>
              <a:rPr lang="es-ES" sz="1600" dirty="0">
                <a:ea typeface="Calibri" panose="020F0502020204030204" pitchFamily="34" charset="0"/>
                <a:cs typeface="Times New Roman" panose="02020603050405020304" pitchFamily="18" charset="0"/>
              </a:rPr>
              <a:t>d) Impulsión: 80 °C / Retorno: 60 °C.</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4076998"/>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677270"/>
            <a:ext cx="8496944"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165. Según la GUÍA TÉCNICA DE DISEÑO DE CENTRALES DE CALOR EFICIENTES, ¿con qué luz de paso máxima deben protegerse mediante un filtro las válvulas automáticas de la instalación que tengan un diámetro nominal mayor que DN 15?</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1 </a:t>
            </a:r>
            <a:r>
              <a:rPr lang="es-ES" sz="1600" dirty="0" err="1">
                <a:ea typeface="Calibri" panose="020F0502020204030204" pitchFamily="34" charset="0"/>
                <a:cs typeface="Times New Roman" panose="02020603050405020304" pitchFamily="18" charset="0"/>
              </a:rPr>
              <a:t>mm.</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b) 0,25 </a:t>
            </a:r>
            <a:r>
              <a:rPr lang="es-ES" sz="1600" dirty="0" err="1">
                <a:ea typeface="Calibri" panose="020F0502020204030204" pitchFamily="34" charset="0"/>
                <a:cs typeface="Times New Roman" panose="02020603050405020304" pitchFamily="18" charset="0"/>
              </a:rPr>
              <a:t>mm.</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c) 0,50 </a:t>
            </a:r>
            <a:r>
              <a:rPr lang="es-ES" sz="1600" dirty="0" err="1">
                <a:ea typeface="Calibri" panose="020F0502020204030204" pitchFamily="34" charset="0"/>
                <a:cs typeface="Times New Roman" panose="02020603050405020304" pitchFamily="18" charset="0"/>
              </a:rPr>
              <a:t>mm.</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d) 0,75 </a:t>
            </a:r>
            <a:r>
              <a:rPr lang="es-ES" sz="1600" dirty="0" err="1">
                <a:ea typeface="Calibri" panose="020F0502020204030204" pitchFamily="34" charset="0"/>
                <a:cs typeface="Times New Roman" panose="02020603050405020304" pitchFamily="18" charset="0"/>
              </a:rPr>
              <a:t>mm.</a:t>
            </a:r>
            <a:endParaRPr lang="es-ES" sz="1600" dirty="0">
              <a:ea typeface="Calibri" panose="020F0502020204030204" pitchFamily="34" charset="0"/>
              <a:cs typeface="Times New Roman" panose="02020603050405020304" pitchFamily="18" charset="0"/>
            </a:endParaRP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8498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282066"/>
            <a:ext cx="8712968"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166. Según la GUÍA TÉCNICA DE DISEÑO DE CENTRALES DE CALOR EFICIENTES, ¿cómo debe actuar la regulación en secuencia si los generadores aumentan su rendimiento trabajando a carga parcial?</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Manteniendo en marcha un mayor número de equipos trabajando a carga parcial.</a:t>
            </a:r>
          </a:p>
          <a:p>
            <a:pPr>
              <a:lnSpc>
                <a:spcPct val="107000"/>
              </a:lnSpc>
              <a:spcAft>
                <a:spcPts val="800"/>
              </a:spcAft>
            </a:pPr>
            <a:r>
              <a:rPr lang="es-ES" sz="1600" dirty="0">
                <a:ea typeface="Calibri" panose="020F0502020204030204" pitchFamily="34" charset="0"/>
                <a:cs typeface="Times New Roman" panose="02020603050405020304" pitchFamily="18" charset="0"/>
              </a:rPr>
              <a:t>b) Manteniendo en marcha el número mínimo de generadores a su potencia nominal.</a:t>
            </a:r>
          </a:p>
          <a:p>
            <a:pPr>
              <a:lnSpc>
                <a:spcPct val="107000"/>
              </a:lnSpc>
              <a:spcAft>
                <a:spcPts val="800"/>
              </a:spcAft>
            </a:pPr>
            <a:r>
              <a:rPr lang="es-ES" sz="1600" dirty="0">
                <a:ea typeface="Calibri" panose="020F0502020204030204" pitchFamily="34" charset="0"/>
                <a:cs typeface="Times New Roman" panose="02020603050405020304" pitchFamily="18" charset="0"/>
              </a:rPr>
              <a:t>c) Apagando todos los generadores y utilizando solo el sistema de expansión.</a:t>
            </a:r>
          </a:p>
          <a:p>
            <a:pPr>
              <a:lnSpc>
                <a:spcPct val="107000"/>
              </a:lnSpc>
              <a:spcAft>
                <a:spcPts val="800"/>
              </a:spcAft>
            </a:pPr>
            <a:r>
              <a:rPr lang="es-ES" sz="1600" dirty="0">
                <a:ea typeface="Calibri" panose="020F0502020204030204" pitchFamily="34" charset="0"/>
                <a:cs typeface="Times New Roman" panose="02020603050405020304" pitchFamily="18" charset="0"/>
              </a:rPr>
              <a:t>d) Alternando el funcionamiento de los generadores cada 15 minutos exactos.</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256490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677270"/>
            <a:ext cx="8568952"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167. Según la GUÍA TÉCNICA SELECCIÓN DE EQUIPOS DE TRANSPORTE DE FLUIDOS, ¿cuántos álabes suelen formar generalmente el rodete de las bombas centrífugas para optimizar la conducción del flujo?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Entre 2 y 4 álabes.</a:t>
            </a:r>
          </a:p>
          <a:p>
            <a:pPr>
              <a:lnSpc>
                <a:spcPct val="107000"/>
              </a:lnSpc>
              <a:spcAft>
                <a:spcPts val="800"/>
              </a:spcAft>
            </a:pPr>
            <a:r>
              <a:rPr lang="es-ES" sz="1600" dirty="0">
                <a:ea typeface="Calibri" panose="020F0502020204030204" pitchFamily="34" charset="0"/>
                <a:cs typeface="Times New Roman" panose="02020603050405020304" pitchFamily="18" charset="0"/>
              </a:rPr>
              <a:t>b) Entre 5 y 9 álabes.</a:t>
            </a:r>
          </a:p>
          <a:p>
            <a:pPr>
              <a:lnSpc>
                <a:spcPct val="107000"/>
              </a:lnSpc>
              <a:spcAft>
                <a:spcPts val="800"/>
              </a:spcAft>
            </a:pPr>
            <a:r>
              <a:rPr lang="es-ES" sz="1600" dirty="0">
                <a:ea typeface="Calibri" panose="020F0502020204030204" pitchFamily="34" charset="0"/>
                <a:cs typeface="Times New Roman" panose="02020603050405020304" pitchFamily="18" charset="0"/>
              </a:rPr>
              <a:t>c) Un máximo de 12 álabes.</a:t>
            </a:r>
          </a:p>
          <a:p>
            <a:pPr>
              <a:lnSpc>
                <a:spcPct val="107000"/>
              </a:lnSpc>
              <a:spcAft>
                <a:spcPts val="800"/>
              </a:spcAft>
            </a:pPr>
            <a:r>
              <a:rPr lang="es-ES" sz="1600" dirty="0">
                <a:ea typeface="Calibri" panose="020F0502020204030204" pitchFamily="34" charset="0"/>
                <a:cs typeface="Times New Roman" panose="02020603050405020304" pitchFamily="18" charset="0"/>
              </a:rPr>
              <a:t>d) Siempre un número par de álabes, entre 4 y 10.</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28498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1413801"/>
            <a:ext cx="8568952" cy="2449581"/>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168. En relación con el montaje de las bombas </a:t>
            </a:r>
            <a:r>
              <a:rPr lang="es-ES" sz="1600" b="1" dirty="0" err="1">
                <a:ea typeface="Calibri" panose="020F0502020204030204" pitchFamily="34" charset="0"/>
                <a:cs typeface="Times New Roman" panose="02020603050405020304" pitchFamily="18" charset="0"/>
              </a:rPr>
              <a:t>circuladoras</a:t>
            </a:r>
            <a:r>
              <a:rPr lang="es-ES" sz="1600" b="1" dirty="0">
                <a:ea typeface="Calibri" panose="020F0502020204030204" pitchFamily="34" charset="0"/>
                <a:cs typeface="Times New Roman" panose="02020603050405020304" pitchFamily="18" charset="0"/>
              </a:rPr>
              <a:t> de rotor húmedo, la GUÍA TÉCNICA SELECCIÓN DE EQUIPOS DE TRANSPORTE DE FLUIDOS especifica que:</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El motor debe estar siempre en posición vertical para facilitar la refrigeración.</a:t>
            </a:r>
          </a:p>
          <a:p>
            <a:pPr>
              <a:lnSpc>
                <a:spcPct val="107000"/>
              </a:lnSpc>
              <a:spcAft>
                <a:spcPts val="800"/>
              </a:spcAft>
            </a:pPr>
            <a:r>
              <a:rPr lang="es-ES" sz="1600" dirty="0">
                <a:ea typeface="Calibri" panose="020F0502020204030204" pitchFamily="34" charset="0"/>
                <a:cs typeface="Times New Roman" panose="02020603050405020304" pitchFamily="18" charset="0"/>
              </a:rPr>
              <a:t>b) Pueden instalarse en cualquier orientación según el espacio disponible.</a:t>
            </a:r>
          </a:p>
          <a:p>
            <a:pPr>
              <a:lnSpc>
                <a:spcPct val="107000"/>
              </a:lnSpc>
              <a:spcAft>
                <a:spcPts val="800"/>
              </a:spcAft>
            </a:pPr>
            <a:r>
              <a:rPr lang="es-ES" sz="1600" dirty="0">
                <a:ea typeface="Calibri" panose="020F0502020204030204" pitchFamily="34" charset="0"/>
                <a:cs typeface="Times New Roman" panose="02020603050405020304" pitchFamily="18" charset="0"/>
              </a:rPr>
              <a:t>c) Deben montarse siempre con el eje en posición horizontal.</a:t>
            </a:r>
          </a:p>
          <a:p>
            <a:pPr>
              <a:lnSpc>
                <a:spcPct val="107000"/>
              </a:lnSpc>
              <a:spcAft>
                <a:spcPts val="800"/>
              </a:spcAft>
            </a:pPr>
            <a:r>
              <a:rPr lang="es-ES" sz="1600" dirty="0">
                <a:ea typeface="Calibri" panose="020F0502020204030204" pitchFamily="34" charset="0"/>
                <a:cs typeface="Times New Roman" panose="02020603050405020304" pitchFamily="18" charset="0"/>
              </a:rPr>
              <a:t>d) Requieren la instalación obligatoria de un ventilador externo para el motor.</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140894"/>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1282066"/>
            <a:ext cx="8640960"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169. Según la GUÍA TÉCNICA SELECCIÓN DE EQUIPOS DE TRANSPORTE DE FLUIDOS, ¿Cuál de las siguientes afirmaciones es una característica de las bombas de rotor seco en comparación con las de rotor húmedo?</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Son prácticamente silenciosas al carecer de ventilador en el motor eléctrico.</a:t>
            </a:r>
          </a:p>
          <a:p>
            <a:pPr>
              <a:lnSpc>
                <a:spcPct val="107000"/>
              </a:lnSpc>
              <a:spcAft>
                <a:spcPts val="800"/>
              </a:spcAft>
            </a:pPr>
            <a:r>
              <a:rPr lang="es-ES" sz="1600" dirty="0">
                <a:ea typeface="Calibri" panose="020F0502020204030204" pitchFamily="34" charset="0"/>
                <a:cs typeface="Times New Roman" panose="02020603050405020304" pitchFamily="18" charset="0"/>
              </a:rPr>
              <a:t>b) Son máquinas resistentes a las impurezas que contiene el líquido y a la formación de cal.</a:t>
            </a:r>
          </a:p>
          <a:p>
            <a:pPr>
              <a:lnSpc>
                <a:spcPct val="107000"/>
              </a:lnSpc>
              <a:spcAft>
                <a:spcPts val="800"/>
              </a:spcAft>
            </a:pPr>
            <a:r>
              <a:rPr lang="es-ES" sz="1600" dirty="0">
                <a:ea typeface="Calibri" panose="020F0502020204030204" pitchFamily="34" charset="0"/>
                <a:cs typeface="Times New Roman" panose="02020603050405020304" pitchFamily="18" charset="0"/>
              </a:rPr>
              <a:t>c) Poseen un rendimiento energético inferior al de las bombas </a:t>
            </a:r>
            <a:r>
              <a:rPr lang="es-ES" sz="1600" dirty="0" err="1">
                <a:ea typeface="Calibri" panose="020F0502020204030204" pitchFamily="34" charset="0"/>
                <a:cs typeface="Times New Roman" panose="02020603050405020304" pitchFamily="18" charset="0"/>
              </a:rPr>
              <a:t>circuladoras</a:t>
            </a:r>
            <a:r>
              <a:rPr lang="es-ES" sz="1600" dirty="0">
                <a:ea typeface="Calibri" panose="020F0502020204030204" pitchFamily="34" charset="0"/>
                <a:cs typeface="Times New Roman" panose="02020603050405020304" pitchFamily="18" charset="0"/>
              </a:rPr>
              <a:t> de rotor húmedo.</a:t>
            </a:r>
          </a:p>
          <a:p>
            <a:pPr>
              <a:lnSpc>
                <a:spcPct val="107000"/>
              </a:lnSpc>
              <a:spcAft>
                <a:spcPts val="800"/>
              </a:spcAft>
            </a:pPr>
            <a:r>
              <a:rPr lang="es-ES" sz="1600" dirty="0">
                <a:ea typeface="Calibri" panose="020F0502020204030204" pitchFamily="34" charset="0"/>
                <a:cs typeface="Times New Roman" panose="02020603050405020304" pitchFamily="18" charset="0"/>
              </a:rPr>
              <a:t>d) No requieren ningún tipo de mantenimiento del cierre mecánico a lo largo de su vida útil.</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2924870"/>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545536"/>
            <a:ext cx="8640960" cy="2713050"/>
          </a:xfrm>
          <a:prstGeom prst="rect">
            <a:avLst/>
          </a:prstGeom>
        </p:spPr>
        <p:txBody>
          <a:bodyPr wrap="square">
            <a:spAutoFit/>
          </a:bodyPr>
          <a:lstStyle/>
          <a:p>
            <a:pPr>
              <a:lnSpc>
                <a:spcPct val="107000"/>
              </a:lnSpc>
              <a:spcAft>
                <a:spcPts val="800"/>
              </a:spcAft>
            </a:pPr>
            <a:r>
              <a:rPr lang="es-ES" sz="1600" b="1" dirty="0">
                <a:ea typeface="Calibri" panose="020F0502020204030204" pitchFamily="34" charset="0"/>
                <a:cs typeface="Times New Roman" panose="02020603050405020304" pitchFamily="18" charset="0"/>
              </a:rPr>
              <a:t>170. Según la GUÍA TÉCNICA SELECCIÓN DE EQUIPOS DE TRANSPORTE DE FLUIDOS, ¿cuál es el factor determinante para calcular las pérdidas de presión primarias en las tuberías?</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b="1" dirty="0">
                <a:ea typeface="Calibri" panose="020F0502020204030204" pitchFamily="34" charset="0"/>
                <a:cs typeface="Times New Roman" panose="02020603050405020304" pitchFamily="18" charset="0"/>
              </a:rPr>
              <a:t> </a:t>
            </a:r>
            <a:endParaRPr lang="es-ES" sz="1600" dirty="0">
              <a:ea typeface="Calibri" panose="020F0502020204030204" pitchFamily="34" charset="0"/>
              <a:cs typeface="Times New Roman" panose="02020603050405020304" pitchFamily="18" charset="0"/>
            </a:endParaRPr>
          </a:p>
          <a:p>
            <a:pPr>
              <a:lnSpc>
                <a:spcPct val="107000"/>
              </a:lnSpc>
              <a:spcAft>
                <a:spcPts val="800"/>
              </a:spcAft>
            </a:pPr>
            <a:r>
              <a:rPr lang="es-ES" sz="1600" dirty="0">
                <a:ea typeface="Calibri" panose="020F0502020204030204" pitchFamily="34" charset="0"/>
                <a:cs typeface="Times New Roman" panose="02020603050405020304" pitchFamily="18" charset="0"/>
              </a:rPr>
              <a:t>a) La presión de vapor del agua según la temperatura.</a:t>
            </a:r>
          </a:p>
          <a:p>
            <a:pPr>
              <a:lnSpc>
                <a:spcPct val="107000"/>
              </a:lnSpc>
              <a:spcAft>
                <a:spcPts val="800"/>
              </a:spcAft>
            </a:pPr>
            <a:r>
              <a:rPr lang="es-ES" sz="1600" dirty="0">
                <a:ea typeface="Calibri" panose="020F0502020204030204" pitchFamily="34" charset="0"/>
                <a:cs typeface="Times New Roman" panose="02020603050405020304" pitchFamily="18" charset="0"/>
              </a:rPr>
              <a:t>b) El coeficiente de cavitación del rodete.</a:t>
            </a:r>
          </a:p>
          <a:p>
            <a:pPr>
              <a:lnSpc>
                <a:spcPct val="107000"/>
              </a:lnSpc>
              <a:spcAft>
                <a:spcPts val="800"/>
              </a:spcAft>
            </a:pPr>
            <a:r>
              <a:rPr lang="es-ES" sz="1600" dirty="0">
                <a:ea typeface="Calibri" panose="020F0502020204030204" pitchFamily="34" charset="0"/>
                <a:cs typeface="Times New Roman" panose="02020603050405020304" pitchFamily="18" charset="0"/>
              </a:rPr>
              <a:t>c) La potencia mecánica suministrada al eje de la bomba.</a:t>
            </a:r>
          </a:p>
          <a:p>
            <a:pPr>
              <a:lnSpc>
                <a:spcPct val="107000"/>
              </a:lnSpc>
              <a:spcAft>
                <a:spcPts val="800"/>
              </a:spcAft>
            </a:pPr>
            <a:r>
              <a:rPr lang="es-ES" sz="1600" dirty="0">
                <a:ea typeface="Calibri" panose="020F0502020204030204" pitchFamily="34" charset="0"/>
                <a:cs typeface="Times New Roman" panose="02020603050405020304" pitchFamily="18" charset="0"/>
              </a:rPr>
              <a:t>d) El factor de fricción de </a:t>
            </a:r>
            <a:r>
              <a:rPr lang="es-ES" sz="1600" dirty="0" err="1">
                <a:ea typeface="Calibri" panose="020F0502020204030204" pitchFamily="34" charset="0"/>
                <a:cs typeface="Times New Roman" panose="02020603050405020304" pitchFamily="18" charset="0"/>
              </a:rPr>
              <a:t>Darcy</a:t>
            </a:r>
            <a:r>
              <a:rPr lang="es-ES" sz="1600" dirty="0">
                <a:ea typeface="Calibri" panose="020F0502020204030204" pitchFamily="34" charset="0"/>
                <a:cs typeface="Times New Roman" panose="02020603050405020304" pitchFamily="18" charset="0"/>
              </a:rPr>
              <a:t> (f).</a:t>
            </a:r>
          </a:p>
        </p:txBody>
      </p:sp>
      <p:sp>
        <p:nvSpPr>
          <p:cNvPr id="3" name="Rectángulo 2">
            <a:hlinkClick r:id="" action="ppaction://hlinkshowjump?jump=previousslide">
              <a:snd r:embed="rId2" name="explode.wav"/>
            </a:hlinkClick>
          </p:cNvPr>
          <p:cNvSpPr/>
          <p:nvPr/>
        </p:nvSpPr>
        <p:spPr>
          <a:xfrm>
            <a:off x="11321" y="-19492"/>
            <a:ext cx="913268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0825" y="3932982"/>
            <a:ext cx="8281988" cy="288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EF100"/>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324</TotalTime>
  <Words>383</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47</cp:revision>
  <dcterms:created xsi:type="dcterms:W3CDTF">2014-09-11T18:25:39Z</dcterms:created>
  <dcterms:modified xsi:type="dcterms:W3CDTF">2026-06-18T01:50:57Z</dcterms:modified>
</cp:coreProperties>
</file>