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47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FE574D4-4096-4AD8-AC04-BAACA2A87544}" type="slidenum">
              <a:rPr lang="es-ES" altLang="es-ES"/>
              <a:pPr>
                <a:defRPr/>
              </a:pPr>
              <a:t>‹Nº›</a:t>
            </a:fld>
            <a:endParaRPr lang="es-ES" altLang="es-ES" dirty="0"/>
          </a:p>
        </p:txBody>
      </p:sp>
    </p:spTree>
    <p:extLst>
      <p:ext uri="{BB962C8B-B14F-4D97-AF65-F5344CB8AC3E}">
        <p14:creationId xmlns:p14="http://schemas.microsoft.com/office/powerpoint/2010/main" val="276281142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BCABDFE-2D7B-4968-B59B-302D1E196034}" type="slidenum">
              <a:rPr lang="es-ES" altLang="es-ES"/>
              <a:pPr>
                <a:defRPr/>
              </a:pPr>
              <a:t>‹Nº›</a:t>
            </a:fld>
            <a:endParaRPr lang="es-ES" altLang="es-ES" dirty="0"/>
          </a:p>
        </p:txBody>
      </p:sp>
    </p:spTree>
    <p:extLst>
      <p:ext uri="{BB962C8B-B14F-4D97-AF65-F5344CB8AC3E}">
        <p14:creationId xmlns:p14="http://schemas.microsoft.com/office/powerpoint/2010/main" val="319629068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98D8BBB-9CCD-4E6A-9B68-C9E846EE3558}" type="slidenum">
              <a:rPr lang="es-ES" altLang="es-ES"/>
              <a:pPr>
                <a:defRPr/>
              </a:pPr>
              <a:t>‹Nº›</a:t>
            </a:fld>
            <a:endParaRPr lang="es-ES" altLang="es-ES" dirty="0"/>
          </a:p>
        </p:txBody>
      </p:sp>
    </p:spTree>
    <p:extLst>
      <p:ext uri="{BB962C8B-B14F-4D97-AF65-F5344CB8AC3E}">
        <p14:creationId xmlns:p14="http://schemas.microsoft.com/office/powerpoint/2010/main" val="411533636"/>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5DD4AF1-FDD8-4128-A937-8B6D8A59B2DF}" type="slidenum">
              <a:rPr lang="es-ES" altLang="es-ES"/>
              <a:pPr>
                <a:defRPr/>
              </a:pPr>
              <a:t>‹Nº›</a:t>
            </a:fld>
            <a:endParaRPr lang="es-ES" altLang="es-ES" dirty="0"/>
          </a:p>
        </p:txBody>
      </p:sp>
    </p:spTree>
    <p:extLst>
      <p:ext uri="{BB962C8B-B14F-4D97-AF65-F5344CB8AC3E}">
        <p14:creationId xmlns:p14="http://schemas.microsoft.com/office/powerpoint/2010/main" val="3252364480"/>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D008774-64DF-4014-8AFF-8DF7F5915993}" type="slidenum">
              <a:rPr lang="es-ES" altLang="es-ES"/>
              <a:pPr>
                <a:defRPr/>
              </a:pPr>
              <a:t>‹Nº›</a:t>
            </a:fld>
            <a:endParaRPr lang="es-ES" altLang="es-ES" dirty="0"/>
          </a:p>
        </p:txBody>
      </p:sp>
    </p:spTree>
    <p:extLst>
      <p:ext uri="{BB962C8B-B14F-4D97-AF65-F5344CB8AC3E}">
        <p14:creationId xmlns:p14="http://schemas.microsoft.com/office/powerpoint/2010/main" val="504074780"/>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6D14DDDE-67F8-42C8-8AB5-CDD3362B9AEA}" type="slidenum">
              <a:rPr lang="es-ES" altLang="es-ES"/>
              <a:pPr>
                <a:defRPr/>
              </a:pPr>
              <a:t>‹Nº›</a:t>
            </a:fld>
            <a:endParaRPr lang="es-ES" altLang="es-ES" dirty="0"/>
          </a:p>
        </p:txBody>
      </p:sp>
    </p:spTree>
    <p:extLst>
      <p:ext uri="{BB962C8B-B14F-4D97-AF65-F5344CB8AC3E}">
        <p14:creationId xmlns:p14="http://schemas.microsoft.com/office/powerpoint/2010/main" val="1161938516"/>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37072BC3-4899-4A8C-B0C5-A4000F21EE22}" type="slidenum">
              <a:rPr lang="es-ES" altLang="es-ES"/>
              <a:pPr>
                <a:defRPr/>
              </a:pPr>
              <a:t>‹Nº›</a:t>
            </a:fld>
            <a:endParaRPr lang="es-ES" altLang="es-ES" dirty="0"/>
          </a:p>
        </p:txBody>
      </p:sp>
    </p:spTree>
    <p:extLst>
      <p:ext uri="{BB962C8B-B14F-4D97-AF65-F5344CB8AC3E}">
        <p14:creationId xmlns:p14="http://schemas.microsoft.com/office/powerpoint/2010/main" val="2563576586"/>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10F97534-A5D6-429A-B07D-B0F6D9676B2A}" type="slidenum">
              <a:rPr lang="es-ES" altLang="es-ES"/>
              <a:pPr>
                <a:defRPr/>
              </a:pPr>
              <a:t>‹Nº›</a:t>
            </a:fld>
            <a:endParaRPr lang="es-ES" altLang="es-ES" dirty="0"/>
          </a:p>
        </p:txBody>
      </p:sp>
    </p:spTree>
    <p:extLst>
      <p:ext uri="{BB962C8B-B14F-4D97-AF65-F5344CB8AC3E}">
        <p14:creationId xmlns:p14="http://schemas.microsoft.com/office/powerpoint/2010/main" val="1733799311"/>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C73EBADF-535F-4566-A862-82C4D1834A97}" type="slidenum">
              <a:rPr lang="es-ES" altLang="es-ES"/>
              <a:pPr>
                <a:defRPr/>
              </a:pPr>
              <a:t>‹Nº›</a:t>
            </a:fld>
            <a:endParaRPr lang="es-ES" altLang="es-ES" dirty="0"/>
          </a:p>
        </p:txBody>
      </p:sp>
    </p:spTree>
    <p:extLst>
      <p:ext uri="{BB962C8B-B14F-4D97-AF65-F5344CB8AC3E}">
        <p14:creationId xmlns:p14="http://schemas.microsoft.com/office/powerpoint/2010/main" val="3513414171"/>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F2716E40-5060-4BB6-815E-423C4F7DD8AF}" type="slidenum">
              <a:rPr lang="es-ES" altLang="es-ES"/>
              <a:pPr>
                <a:defRPr/>
              </a:pPr>
              <a:t>‹Nº›</a:t>
            </a:fld>
            <a:endParaRPr lang="es-ES" altLang="es-ES" dirty="0"/>
          </a:p>
        </p:txBody>
      </p:sp>
    </p:spTree>
    <p:extLst>
      <p:ext uri="{BB962C8B-B14F-4D97-AF65-F5344CB8AC3E}">
        <p14:creationId xmlns:p14="http://schemas.microsoft.com/office/powerpoint/2010/main" val="3028039083"/>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6583AF4-E6BB-49B6-B917-2DAAB612DBEC}" type="slidenum">
              <a:rPr lang="es-ES" altLang="es-ES"/>
              <a:pPr>
                <a:defRPr/>
              </a:pPr>
              <a:t>‹Nº›</a:t>
            </a:fld>
            <a:endParaRPr lang="es-ES" altLang="es-ES" dirty="0"/>
          </a:p>
        </p:txBody>
      </p:sp>
    </p:spTree>
    <p:extLst>
      <p:ext uri="{BB962C8B-B14F-4D97-AF65-F5344CB8AC3E}">
        <p14:creationId xmlns:p14="http://schemas.microsoft.com/office/powerpoint/2010/main" val="2007477212"/>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250A550-3DFB-4D1E-9511-728F9F847B5E}" type="slidenum">
              <a:rPr lang="es-ES" altLang="es-ES"/>
              <a:pPr>
                <a:defRPr/>
              </a:pPr>
              <a:t>‹Nº›</a:t>
            </a:fld>
            <a:endParaRPr lang="es-ES" altLang="es-ES" dirty="0"/>
          </a:p>
        </p:txBody>
      </p:sp>
    </p:spTree>
    <p:extLst>
      <p:ext uri="{BB962C8B-B14F-4D97-AF65-F5344CB8AC3E}">
        <p14:creationId xmlns:p14="http://schemas.microsoft.com/office/powerpoint/2010/main" val="3501446029"/>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51CC9585-9163-4886-9CBB-F0EE42AB291C}" type="slidenum">
              <a:rPr lang="es-ES" altLang="es-ES"/>
              <a:pPr>
                <a:defRPr/>
              </a:pPr>
              <a:t>‹Nº›</a:t>
            </a:fld>
            <a:endParaRPr lang="es-ES" altLang="es-ES" dirty="0"/>
          </a:p>
        </p:txBody>
      </p:sp>
    </p:spTree>
    <p:extLst>
      <p:ext uri="{BB962C8B-B14F-4D97-AF65-F5344CB8AC3E}">
        <p14:creationId xmlns:p14="http://schemas.microsoft.com/office/powerpoint/2010/main" val="2463202306"/>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1C4BFD33-2F62-4AD3-8E2C-8B5D8B30F6B3}"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3E47CB"/>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60350"/>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250825" y="1677988"/>
            <a:ext cx="8569325"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141. De acuerdo con la GUÍA TÉCNICA INSTALACIONES DE CLIMATIZACIÓN POR AGUA, cuando se utiliza el método indirecto de caudal de aire exterior por persona para un local de categoría IDA 2, ¿qué caudal de aire por persona se debe considerar?</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20 l/s por persona.</a:t>
            </a:r>
          </a:p>
          <a:p>
            <a:pPr>
              <a:lnSpc>
                <a:spcPct val="107000"/>
              </a:lnSpc>
              <a:spcAft>
                <a:spcPts val="800"/>
              </a:spcAft>
            </a:pPr>
            <a:r>
              <a:rPr lang="es-ES" sz="1600">
                <a:ea typeface="Calibri" panose="020F0502020204030204" pitchFamily="34" charset="0"/>
                <a:cs typeface="Times New Roman" panose="02020603050405020304" pitchFamily="18" charset="0"/>
              </a:rPr>
              <a:t>b) 8 l/s por persona.</a:t>
            </a:r>
          </a:p>
          <a:p>
            <a:pPr>
              <a:lnSpc>
                <a:spcPct val="107000"/>
              </a:lnSpc>
              <a:spcAft>
                <a:spcPts val="800"/>
              </a:spcAft>
            </a:pPr>
            <a:r>
              <a:rPr lang="es-ES" sz="1600">
                <a:ea typeface="Calibri" panose="020F0502020204030204" pitchFamily="34" charset="0"/>
                <a:cs typeface="Times New Roman" panose="02020603050405020304" pitchFamily="18" charset="0"/>
              </a:rPr>
              <a:t>c) 5 l/s por persona.</a:t>
            </a:r>
          </a:p>
          <a:p>
            <a:pPr>
              <a:lnSpc>
                <a:spcPct val="107000"/>
              </a:lnSpc>
              <a:spcAft>
                <a:spcPts val="800"/>
              </a:spcAft>
            </a:pPr>
            <a:r>
              <a:rPr lang="es-ES" sz="1600">
                <a:ea typeface="Calibri" panose="020F0502020204030204" pitchFamily="34" charset="0"/>
                <a:cs typeface="Times New Roman" panose="02020603050405020304" pitchFamily="18" charset="0"/>
              </a:rPr>
              <a:t>d) 12,5 l/s por persona.</a:t>
            </a:r>
          </a:p>
        </p:txBody>
      </p:sp>
      <p:sp>
        <p:nvSpPr>
          <p:cNvPr id="4" name="Rectángulo 3">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5" name="Rectángulo 4">
            <a:hlinkClick r:id="" action="ppaction://hlinkshowjump?jump=nextslide">
              <a:snd r:embed="rId3" name="applause.wav"/>
            </a:hlinkClick>
          </p:cNvPr>
          <p:cNvSpPr/>
          <p:nvPr/>
        </p:nvSpPr>
        <p:spPr>
          <a:xfrm>
            <a:off x="248194" y="4082422"/>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79388" y="1677988"/>
            <a:ext cx="8785225"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142. Según la GUÍA TÉCNICA INSTALACIONES DE CLIMATIZACIÓN POR AGUA, el aire extraído de locales como aseos, cocinas o laboratorios químicos, que presenta un alto nivel de contaminación, se clasifica como:</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Categoría AE 2.</a:t>
            </a:r>
          </a:p>
          <a:p>
            <a:pPr>
              <a:lnSpc>
                <a:spcPct val="107000"/>
              </a:lnSpc>
              <a:spcAft>
                <a:spcPts val="800"/>
              </a:spcAft>
            </a:pPr>
            <a:r>
              <a:rPr lang="es-ES" sz="1600">
                <a:ea typeface="Calibri" panose="020F0502020204030204" pitchFamily="34" charset="0"/>
                <a:cs typeface="Times New Roman" panose="02020603050405020304" pitchFamily="18" charset="0"/>
              </a:rPr>
              <a:t>b) Categoría AE 3.</a:t>
            </a:r>
          </a:p>
          <a:p>
            <a:pPr>
              <a:lnSpc>
                <a:spcPct val="107000"/>
              </a:lnSpc>
              <a:spcAft>
                <a:spcPts val="800"/>
              </a:spcAft>
            </a:pPr>
            <a:r>
              <a:rPr lang="es-ES" sz="1600">
                <a:ea typeface="Calibri" panose="020F0502020204030204" pitchFamily="34" charset="0"/>
                <a:cs typeface="Times New Roman" panose="02020603050405020304" pitchFamily="18" charset="0"/>
              </a:rPr>
              <a:t>c) Categoría AE 4.</a:t>
            </a:r>
          </a:p>
          <a:p>
            <a:pPr>
              <a:lnSpc>
                <a:spcPct val="107000"/>
              </a:lnSpc>
              <a:spcAft>
                <a:spcPts val="800"/>
              </a:spcAft>
            </a:pPr>
            <a:r>
              <a:rPr lang="es-ES" sz="1600">
                <a:ea typeface="Calibri" panose="020F0502020204030204" pitchFamily="34" charset="0"/>
                <a:cs typeface="Times New Roman" panose="02020603050405020304" pitchFamily="18" charset="0"/>
              </a:rPr>
              <a:t>d) Categoría AE 1.</a:t>
            </a: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285679"/>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250825" y="1677988"/>
            <a:ext cx="8569325"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143. Atendiendo a las directrices de la GUÍA TÉCNICA INSTALACIONES DE CLIMATIZACIÓN POR AGUA, ¿qué factor de paso se utiliza para calcular las emisiones de CO2 de la energía eléctrica convencional en la península?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n-US" sz="1600">
                <a:ea typeface="Calibri" panose="020F0502020204030204" pitchFamily="34" charset="0"/>
                <a:cs typeface="Times New Roman" panose="02020603050405020304" pitchFamily="18" charset="0"/>
              </a:rPr>
              <a:t>a) 204 g CO2/kWh.</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n-US" sz="1600">
                <a:ea typeface="Calibri" panose="020F0502020204030204" pitchFamily="34" charset="0"/>
                <a:cs typeface="Times New Roman" panose="02020603050405020304" pitchFamily="18" charset="0"/>
              </a:rPr>
              <a:t>b) 287 g CO2/kWh.</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n-US" sz="1600">
                <a:ea typeface="Calibri" panose="020F0502020204030204" pitchFamily="34" charset="0"/>
                <a:cs typeface="Times New Roman" panose="02020603050405020304" pitchFamily="18" charset="0"/>
              </a:rPr>
              <a:t>c) 649 g CO2/kWh.</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n-US" sz="1600">
                <a:ea typeface="Calibri" panose="020F0502020204030204" pitchFamily="34" charset="0"/>
                <a:cs typeface="Times New Roman" panose="02020603050405020304" pitchFamily="18" charset="0"/>
              </a:rPr>
              <a:t>d) 981 g CO2/kWh.</a:t>
            </a:r>
            <a:endParaRPr lang="es-ES" sz="1600">
              <a:ea typeface="Calibri" panose="020F0502020204030204" pitchFamily="34" charset="0"/>
              <a:cs typeface="Times New Roman" panose="02020603050405020304" pitchFamily="18"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717727"/>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250825" y="1414463"/>
            <a:ext cx="8642350" cy="297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144. Según la GUÍA TÉCNICA INSTALACIONES DE CLIMATIZACIÓN POR AGUA, ¿cuál es el espesor mínimo de aislamiento (en mm) para una tubería con un diámetro exterior de 40 mm que discurre por el exterior del edificio y transporta un fluido frío (&gt;0 a 10 °C), considerando una conductividad de referencia de 0,040 W/m·K?</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30 mm.</a:t>
            </a:r>
          </a:p>
          <a:p>
            <a:pPr>
              <a:lnSpc>
                <a:spcPct val="107000"/>
              </a:lnSpc>
              <a:spcAft>
                <a:spcPts val="800"/>
              </a:spcAft>
            </a:pPr>
            <a:r>
              <a:rPr lang="es-ES" sz="1600">
                <a:ea typeface="Calibri" panose="020F0502020204030204" pitchFamily="34" charset="0"/>
                <a:cs typeface="Times New Roman" panose="02020603050405020304" pitchFamily="18" charset="0"/>
              </a:rPr>
              <a:t>b) 40 mm.</a:t>
            </a:r>
          </a:p>
          <a:p>
            <a:pPr>
              <a:lnSpc>
                <a:spcPct val="107000"/>
              </a:lnSpc>
              <a:spcAft>
                <a:spcPts val="800"/>
              </a:spcAft>
            </a:pPr>
            <a:r>
              <a:rPr lang="es-ES" sz="1600">
                <a:ea typeface="Calibri" panose="020F0502020204030204" pitchFamily="34" charset="0"/>
                <a:cs typeface="Times New Roman" panose="02020603050405020304" pitchFamily="18" charset="0"/>
              </a:rPr>
              <a:t>c) 50 mm.</a:t>
            </a:r>
          </a:p>
          <a:p>
            <a:pPr>
              <a:lnSpc>
                <a:spcPct val="107000"/>
              </a:lnSpc>
              <a:spcAft>
                <a:spcPts val="800"/>
              </a:spcAft>
            </a:pPr>
            <a:r>
              <a:rPr lang="es-ES" sz="1600">
                <a:ea typeface="Calibri" panose="020F0502020204030204" pitchFamily="34" charset="0"/>
                <a:cs typeface="Times New Roman" panose="02020603050405020304" pitchFamily="18" charset="0"/>
              </a:rPr>
              <a:t>d) 20 mm.</a:t>
            </a: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645719"/>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250825" y="1150938"/>
            <a:ext cx="8713788"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145. De acuerdo con la GUÍA TÉCNICA INSTALACIONES DE CLIMATIZACIÓN POR AGUA, en el equilibrado hidráulico de los circuitos, ¿qué práctica se considera de "buena práctica" para el dimensionado de las tuberías en cuanto a la pérdida de carga?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Mantener una pérdida entre 5 y 10 mm.c.a. por metro.</a:t>
            </a:r>
          </a:p>
          <a:p>
            <a:pPr>
              <a:lnSpc>
                <a:spcPct val="107000"/>
              </a:lnSpc>
              <a:spcAft>
                <a:spcPts val="800"/>
              </a:spcAft>
            </a:pPr>
            <a:r>
              <a:rPr lang="es-ES" sz="1600">
                <a:ea typeface="Calibri" panose="020F0502020204030204" pitchFamily="34" charset="0"/>
                <a:cs typeface="Times New Roman" panose="02020603050405020304" pitchFamily="18" charset="0"/>
              </a:rPr>
              <a:t>b) Mantener una pérdida entre 20 y 40 mm.c.a. por metro.</a:t>
            </a:r>
          </a:p>
          <a:p>
            <a:pPr>
              <a:lnSpc>
                <a:spcPct val="107000"/>
              </a:lnSpc>
              <a:spcAft>
                <a:spcPts val="800"/>
              </a:spcAft>
            </a:pPr>
            <a:r>
              <a:rPr lang="es-ES" sz="1600">
                <a:ea typeface="Calibri" panose="020F0502020204030204" pitchFamily="34" charset="0"/>
                <a:cs typeface="Times New Roman" panose="02020603050405020304" pitchFamily="18" charset="0"/>
              </a:rPr>
              <a:t>c) No superar nunca los 15 mm.c.a. por metro.</a:t>
            </a:r>
          </a:p>
          <a:p>
            <a:pPr>
              <a:lnSpc>
                <a:spcPct val="107000"/>
              </a:lnSpc>
              <a:spcAft>
                <a:spcPts val="800"/>
              </a:spcAft>
            </a:pPr>
            <a:r>
              <a:rPr lang="es-ES" sz="1600">
                <a:ea typeface="Calibri" panose="020F0502020204030204" pitchFamily="34" charset="0"/>
                <a:cs typeface="Times New Roman" panose="02020603050405020304" pitchFamily="18" charset="0"/>
              </a:rPr>
              <a:t>d) Mantener una pérdida constante de 50 mm.c.a. por metro independientemente del caudal.</a:t>
            </a: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781623"/>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1677988"/>
            <a:ext cx="8785225"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146. Según la GUÍA TÉCNICA INSTALACIONES DE CLIMATIZACIÓN POR AGUA, ¿cuál es el método de control de la calidad del aire interior (IDA-C) recomendado para la mayoría de las aplicaciones prácticas mediante el uso de sondas de CO2?</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IDA-C1 (Sin control).</a:t>
            </a:r>
          </a:p>
          <a:p>
            <a:pPr>
              <a:lnSpc>
                <a:spcPct val="107000"/>
              </a:lnSpc>
              <a:spcAft>
                <a:spcPts val="800"/>
              </a:spcAft>
            </a:pPr>
            <a:r>
              <a:rPr lang="es-ES" sz="1600">
                <a:ea typeface="Calibri" panose="020F0502020204030204" pitchFamily="34" charset="0"/>
                <a:cs typeface="Times New Roman" panose="02020603050405020304" pitchFamily="18" charset="0"/>
              </a:rPr>
              <a:t>b) IDA-C4 (Control por presencia).</a:t>
            </a:r>
          </a:p>
          <a:p>
            <a:pPr>
              <a:lnSpc>
                <a:spcPct val="107000"/>
              </a:lnSpc>
              <a:spcAft>
                <a:spcPts val="800"/>
              </a:spcAft>
            </a:pPr>
            <a:r>
              <a:rPr lang="es-ES" sz="1600">
                <a:ea typeface="Calibri" panose="020F0502020204030204" pitchFamily="34" charset="0"/>
                <a:cs typeface="Times New Roman" panose="02020603050405020304" pitchFamily="18" charset="0"/>
              </a:rPr>
              <a:t>c) IDA-C6 (Control directo por sensores).</a:t>
            </a:r>
          </a:p>
          <a:p>
            <a:pPr>
              <a:lnSpc>
                <a:spcPct val="107000"/>
              </a:lnSpc>
              <a:spcAft>
                <a:spcPts val="800"/>
              </a:spcAft>
            </a:pPr>
            <a:r>
              <a:rPr lang="es-ES" sz="1600">
                <a:ea typeface="Calibri" panose="020F0502020204030204" pitchFamily="34" charset="0"/>
                <a:cs typeface="Times New Roman" panose="02020603050405020304" pitchFamily="18" charset="0"/>
              </a:rPr>
              <a:t>d) IDA-C3 (Control por tiempo).</a:t>
            </a: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645719"/>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250825" y="1546225"/>
            <a:ext cx="6607175"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147. En relación con la seguridad, la GUÍA TÉCNICA INSTALACIONES DE CLIMATIZACIÓN POR AGUA establece que las conexiones entre las tuberías y las enfriadoras o bombas de calor con motor eléctrico de potencia superior a 3 kW deben realizarse mediante:</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Uniones soldadas rígidas.</a:t>
            </a:r>
          </a:p>
          <a:p>
            <a:pPr>
              <a:lnSpc>
                <a:spcPct val="107000"/>
              </a:lnSpc>
              <a:spcAft>
                <a:spcPts val="800"/>
              </a:spcAft>
            </a:pPr>
            <a:r>
              <a:rPr lang="es-ES" sz="1600">
                <a:ea typeface="Calibri" panose="020F0502020204030204" pitchFamily="34" charset="0"/>
                <a:cs typeface="Times New Roman" panose="02020603050405020304" pitchFamily="18" charset="0"/>
              </a:rPr>
              <a:t>b) Bridas de acero con junta de grafito.</a:t>
            </a:r>
          </a:p>
          <a:p>
            <a:pPr>
              <a:lnSpc>
                <a:spcPct val="107000"/>
              </a:lnSpc>
              <a:spcAft>
                <a:spcPts val="800"/>
              </a:spcAft>
            </a:pPr>
            <a:r>
              <a:rPr lang="es-ES" sz="1600">
                <a:ea typeface="Calibri" panose="020F0502020204030204" pitchFamily="34" charset="0"/>
                <a:cs typeface="Times New Roman" panose="02020603050405020304" pitchFamily="18" charset="0"/>
              </a:rPr>
              <a:t>c) Elementos flexibles.</a:t>
            </a:r>
          </a:p>
          <a:p>
            <a:pPr>
              <a:lnSpc>
                <a:spcPct val="107000"/>
              </a:lnSpc>
              <a:spcAft>
                <a:spcPts val="800"/>
              </a:spcAft>
            </a:pPr>
            <a:r>
              <a:rPr lang="es-ES" sz="1600">
                <a:ea typeface="Calibri" panose="020F0502020204030204" pitchFamily="34" charset="0"/>
                <a:cs typeface="Times New Roman" panose="02020603050405020304" pitchFamily="18" charset="0"/>
              </a:rPr>
              <a:t>d) Manguitos de cobre con rosca reforzada.</a:t>
            </a: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4077767"/>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179388" y="719138"/>
            <a:ext cx="8785225" cy="429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148. Según la GUÍA TÉCNICA INSTALACIONES DE CLIMATIZACIÓN POR AGUA en su apartado relativo al llenado y vaciado de los circuitos, ¿qué requisitos técnicos debe cumplir la válvula automática de alivio que se instale en el tramo que conecta los circuitos cerrados al dispositivo de alimentación?</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Tendrá un diámetro mínimo DN 20 y estará tarada a una presión igual a la máxima de servicio en el punto de conexión más 0,2 a 0,3 bar, siendo siempre menor que la presión de prueba.</a:t>
            </a:r>
          </a:p>
          <a:p>
            <a:pPr>
              <a:lnSpc>
                <a:spcPct val="107000"/>
              </a:lnSpc>
              <a:spcAft>
                <a:spcPts val="800"/>
              </a:spcAft>
            </a:pPr>
            <a:r>
              <a:rPr lang="es-ES" sz="1600">
                <a:ea typeface="Calibri" panose="020F0502020204030204" pitchFamily="34" charset="0"/>
                <a:cs typeface="Times New Roman" panose="02020603050405020304" pitchFamily="18" charset="0"/>
              </a:rPr>
              <a:t>b) Tendrá un diámetro mínimo DN 15 y estará tarada a una presión de 1 bar por encima de la presión de llenado, sin superar nunca la presión nominal de los emisores.</a:t>
            </a:r>
          </a:p>
          <a:p>
            <a:pPr>
              <a:lnSpc>
                <a:spcPct val="107000"/>
              </a:lnSpc>
              <a:spcAft>
                <a:spcPts val="800"/>
              </a:spcAft>
            </a:pPr>
            <a:r>
              <a:rPr lang="es-ES" sz="1600">
                <a:ea typeface="Calibri" panose="020F0502020204030204" pitchFamily="34" charset="0"/>
                <a:cs typeface="Times New Roman" panose="02020603050405020304" pitchFamily="18" charset="0"/>
              </a:rPr>
              <a:t>c) Tendrá un diámetro nominal de 20 mm y su tarado será equivalente a 1,5 veces la presión máxima de servicio para asegurar la apertura rápida en caso de sobrepresión.</a:t>
            </a:r>
          </a:p>
          <a:p>
            <a:pPr>
              <a:lnSpc>
                <a:spcPct val="107000"/>
              </a:lnSpc>
              <a:spcAft>
                <a:spcPts val="800"/>
              </a:spcAft>
            </a:pPr>
            <a:r>
              <a:rPr lang="es-ES" sz="1600">
                <a:ea typeface="Calibri" panose="020F0502020204030204" pitchFamily="34" charset="0"/>
                <a:cs typeface="Times New Roman" panose="02020603050405020304" pitchFamily="18" charset="0"/>
              </a:rPr>
              <a:t>d) Tendrá un diámetro mínimo DN 25 y su presión de tarado coincidirá exactamente con la presión de llenado del circuito para evitar golpes de ariete.</a:t>
            </a: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2204865"/>
            <a:ext cx="8569647" cy="8640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1546225"/>
            <a:ext cx="8640762"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149. Atendiendo a la GUÍA TÉCNICA INSTALACIONES DE CLIMATIZACIÓN POR AGUA, ¿cuál es el diámetro nominal (DN) mínimo de la conexión de alimentación para una instalación de refrigeración (frío) con una potencia térmica nominal inferior o igual a 70 kW?</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n-US" sz="1600">
                <a:ea typeface="Calibri" panose="020F0502020204030204" pitchFamily="34" charset="0"/>
                <a:cs typeface="Times New Roman" panose="02020603050405020304" pitchFamily="18" charset="0"/>
              </a:rPr>
              <a:t>a) DN 15.</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n-US" sz="1600">
                <a:ea typeface="Calibri" panose="020F0502020204030204" pitchFamily="34" charset="0"/>
                <a:cs typeface="Times New Roman" panose="02020603050405020304" pitchFamily="18" charset="0"/>
              </a:rPr>
              <a:t>b) DN 20.</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n-US" sz="1600">
                <a:ea typeface="Calibri" panose="020F0502020204030204" pitchFamily="34" charset="0"/>
                <a:cs typeface="Times New Roman" panose="02020603050405020304" pitchFamily="18" charset="0"/>
              </a:rPr>
              <a:t>c) DN 25.</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n-US" sz="1600">
                <a:ea typeface="Calibri" panose="020F0502020204030204" pitchFamily="34" charset="0"/>
                <a:cs typeface="Times New Roman" panose="02020603050405020304" pitchFamily="18" charset="0"/>
              </a:rPr>
              <a:t>d) DN 32.</a:t>
            </a:r>
            <a:endParaRPr lang="es-ES" sz="1600">
              <a:ea typeface="Calibri" panose="020F0502020204030204" pitchFamily="34" charset="0"/>
              <a:cs typeface="Times New Roman" panose="02020603050405020304" pitchFamily="18"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409468"/>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179388" y="1546225"/>
            <a:ext cx="8713787"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150. Según la GUÍA TÉCNICA INSTALACIONES DE CLIMATIZACIÓN POR AGUA, la presión inicial de la cámara de aire del vaso de expansión (Pi) debe ser:</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b="1">
                <a:ea typeface="Calibri" panose="020F0502020204030204" pitchFamily="34" charset="0"/>
                <a:cs typeface="Times New Roman" panose="02020603050405020304" pitchFamily="18" charset="0"/>
              </a:rPr>
              <a:t> </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Igual a la presión de llenado del circuito.</a:t>
            </a:r>
          </a:p>
          <a:p>
            <a:pPr>
              <a:lnSpc>
                <a:spcPct val="107000"/>
              </a:lnSpc>
              <a:spcAft>
                <a:spcPts val="800"/>
              </a:spcAft>
            </a:pPr>
            <a:r>
              <a:rPr lang="es-ES" sz="1600">
                <a:ea typeface="Calibri" panose="020F0502020204030204" pitchFamily="34" charset="0"/>
                <a:cs typeface="Times New Roman" panose="02020603050405020304" pitchFamily="18" charset="0"/>
              </a:rPr>
              <a:t>b) 0,5 bar superior a la presión máxima de servicio.</a:t>
            </a:r>
          </a:p>
          <a:p>
            <a:pPr>
              <a:lnSpc>
                <a:spcPct val="107000"/>
              </a:lnSpc>
              <a:spcAft>
                <a:spcPts val="800"/>
              </a:spcAft>
            </a:pPr>
            <a:r>
              <a:rPr lang="es-ES" sz="1600">
                <a:ea typeface="Calibri" panose="020F0502020204030204" pitchFamily="34" charset="0"/>
                <a:cs typeface="Times New Roman" panose="02020603050405020304" pitchFamily="18" charset="0"/>
              </a:rPr>
              <a:t>c) 1 bar por encima de la presión mínima del circuito.</a:t>
            </a:r>
          </a:p>
          <a:p>
            <a:pPr>
              <a:lnSpc>
                <a:spcPct val="107000"/>
              </a:lnSpc>
              <a:spcAft>
                <a:spcPts val="800"/>
              </a:spcAft>
            </a:pPr>
            <a:r>
              <a:rPr lang="es-ES" sz="1600">
                <a:ea typeface="Calibri" panose="020F0502020204030204" pitchFamily="34" charset="0"/>
                <a:cs typeface="Times New Roman" panose="02020603050405020304" pitchFamily="18" charset="0"/>
              </a:rPr>
              <a:t>d) 0,2 a 0,3 bar inferior a la presión de llenado (Pm).</a:t>
            </a: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50748" y="3688869"/>
            <a:ext cx="8281988"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E47CB"/>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46163" y="0"/>
            <a:ext cx="70516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361</TotalTime>
  <Words>449</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 Light</vt:lpstr>
      <vt:lpstr>Calibri</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2026-06-21T20:21:40Z</dcterms:modified>
</cp:coreProperties>
</file>