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  <p:sldMasterId id="2147483748" r:id="rId2"/>
  </p:sldMasterIdLst>
  <p:notesMasterIdLst>
    <p:notesMasterId r:id="rId15"/>
  </p:notesMasterIdLst>
  <p:sldIdLst>
    <p:sldId id="256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F91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79" autoAdjust="0"/>
    <p:restoredTop sz="94660"/>
  </p:normalViewPr>
  <p:slideViewPr>
    <p:cSldViewPr>
      <p:cViewPr varScale="1">
        <p:scale>
          <a:sx n="65" d="100"/>
          <a:sy n="65" d="100"/>
        </p:scale>
        <p:origin x="59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1C777675-6C54-43B7-95C8-2F07C823243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68631711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1592EA-907D-4A9D-9EBA-A3D35FAA29B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900960148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E80865-0E6A-4F37-80CA-79F53778306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663849875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A3C892-CB46-4189-8C04-6F8A895F5FC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928964642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93FEB7-5F7A-4601-AFFB-FCF41EAB441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44015333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AD299D-48C9-46BE-B7F4-8DE9AB7232A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629221357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559632-70BD-43EB-A2F6-BFEFE98C1E3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990451455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66D416-B0BD-4B16-8272-745543832E1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13652135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54AD2F-215B-40E9-9021-ABE9E4A257B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032420666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7096F8-425D-4552-AB21-283F2868C0F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18294915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494BBF-A6B6-40CC-921A-3CB1BC9C671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832969810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9D8035-9DD6-477E-A762-E485A8A4A20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26592999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579D92-9738-48FA-A217-D514CC898FF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809978548"/>
      </p:ext>
    </p:extLst>
  </p:cSld>
  <p:clrMapOvr>
    <a:masterClrMapping/>
  </p:clrMapOvr>
  <p:transition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7A0E5E-8F40-4A7F-A654-CC1E44616E2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50090215"/>
      </p:ext>
    </p:extLst>
  </p:cSld>
  <p:clrMapOvr>
    <a:masterClrMapping/>
  </p:clrMapOvr>
  <p:transition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75EB27-A731-4018-9641-AF243E2B177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569761005"/>
      </p:ext>
    </p:extLst>
  </p:cSld>
  <p:clrMapOvr>
    <a:masterClrMapping/>
  </p:clrMapOvr>
  <p:transition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3F24F9-CE29-489D-9150-88DD67E9BD4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697432089"/>
      </p:ext>
    </p:extLst>
  </p:cSld>
  <p:clrMapOvr>
    <a:masterClrMapping/>
  </p:clrMapOvr>
  <p:transition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4FA7BC-11B3-4AD7-87ED-723DBC7B9EA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792547306"/>
      </p:ext>
    </p:extLst>
  </p:cSld>
  <p:clrMapOvr>
    <a:masterClrMapping/>
  </p:clrMapOvr>
  <p:transition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B56CB9-9C79-4E8F-ADE0-810D715D2C7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836661118"/>
      </p:ext>
    </p:extLst>
  </p:cSld>
  <p:clrMapOvr>
    <a:masterClrMapping/>
  </p:clrMapOvr>
  <p:transition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B7A04A-AB39-45F3-B047-B8AB1990629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501861932"/>
      </p:ext>
    </p:extLst>
  </p:cSld>
  <p:clrMapOvr>
    <a:masterClrMapping/>
  </p:clrMapOvr>
  <p:transition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FE595B-36F4-46F7-8443-0C34932A4CB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764686530"/>
      </p:ext>
    </p:extLst>
  </p:cSld>
  <p:clrMapOvr>
    <a:masterClrMapping/>
  </p:clrMapOvr>
  <p:transition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73CD51-B76D-4CF1-B03A-87A8D4C4BF1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853098909"/>
      </p:ext>
    </p:extLst>
  </p:cSld>
  <p:clrMapOvr>
    <a:masterClrMapping/>
  </p:clrMapOvr>
  <p:transition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2965C5-D265-4BC5-B0DC-0012490326E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162646893"/>
      </p:ext>
    </p:extLst>
  </p:cSld>
  <p:clrMapOvr>
    <a:masterClrMapping/>
  </p:clrMapOvr>
  <p:transition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D3F3CE-C097-46DC-992E-B633908C203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026005435"/>
      </p:ext>
    </p:extLst>
  </p:cSld>
  <p:clrMapOvr>
    <a:masterClrMapping/>
  </p:clrMapOvr>
  <p:transition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79DFFE-4A55-499A-99AE-CC1E26D99AE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669139784"/>
      </p:ext>
    </p:extLst>
  </p:cSld>
  <p:clrMapOvr>
    <a:masterClrMapping/>
  </p:clrMapOvr>
  <p:transition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979C61-97D7-44CF-ADA6-00189A07D51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468969589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DB349A8F-94FC-4EC4-9B29-84BF7759392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  <p:sldLayoutId id="2147483747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518083D8-0360-4593-AEF4-A197D99AE16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843977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  <p:sldLayoutId id="2147483760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6F91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" action="ppaction://hlinkshowjump?jump=nextslide">
              <a:snd r:embed="rId2" name="chimes.wav"/>
            </a:hlinkClick>
          </p:cNvPr>
          <p:cNvSpPr/>
          <p:nvPr/>
        </p:nvSpPr>
        <p:spPr>
          <a:xfrm>
            <a:off x="1547813" y="5589588"/>
            <a:ext cx="2665412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5292725" y="5589588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4100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60350"/>
            <a:ext cx="76200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9512" y="542954"/>
            <a:ext cx="8640960" cy="37669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31. Conforme a la Instrucción Técnica IT-4 INSPECCIÓN del RITE, ¿qué debe incluir obligatoriamente el informe de inspección entregado a la persona propietaria o arrendataria</a:t>
            </a:r>
            <a:r>
              <a:rPr lang="es-ES" sz="16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a) Exclusivamente los datos numéricos y magnitudes físicas de las mediciones (rendimiento, temperatura de humos y exceso de aire).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b) Únicamente la calificación oficial de "Aceptable", "Condicionada" o "Negativa" según el acta normalizada de la comunidad autónoma.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c) Un presupuesto detallado y vinculante para la reparación inmediata de los defectos detectados, incluyendo materiales y mano de obra.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d) El resultado de la inspección y recomendaciones para mejorar en términos de rentabilidad la eficiencia energética de la instalación.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8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512" y="3645023"/>
            <a:ext cx="8640960" cy="66485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1748953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9512" y="806423"/>
            <a:ext cx="8784976" cy="37669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32. Según lo establecido en la Instrucción Técnica IT-4 INSPECCIÓN del RITE, en las inspecciones periódicas de eficiencia energética de sistemas con una potencia superior a 70 kW, ¿qué aspecto relacionado con el seguimiento de la instalación debe verificarse obligatoriamente</a:t>
            </a:r>
            <a:r>
              <a:rPr lang="es-ES" sz="16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a) Los resultados del programa de gestión energética para comprobar su realización y la evolución de los mismos.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b) El registro de temperaturas de cada unidad terminal realizado por la persona usuaria de forma diaria.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c) Las facturas originales de compra de todos los emisores térmicos instalados en el edificio.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d) El certificado de limpieza de los conductos de aire realizado exclusivamente mediante robots de cepillado.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8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512" y="2348880"/>
            <a:ext cx="8640960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0769290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51520" y="491658"/>
            <a:ext cx="8640960" cy="37669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33. Según la Instrucción Técnica IT-4 INSPECCIÓN del RITE, ¿quién debe realizar de manera independiente la inspección de las instalaciones de calefacción, aire acondicionado y ventilación?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a) La empresa mantenedora que realiza las revisiones mensuales de la instalación, siempre que cuente con personal técnico titulado en plantilla.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b) Únicamente el personal facultativo de la Comunidad Autónoma, adscrito a la dirección general competente en materia de energía e industria.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c) Personal experto cualificado o acreditado, ya sea personal autónomo o contratado por entidades públicas o privadas.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d) La dirección de la instalación o el personal de ingeniería proyectista que firmó el proyecto original y la dirección de obra de la misma.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8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07504" y="2996952"/>
            <a:ext cx="8640960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3851456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23528" y="674688"/>
            <a:ext cx="8568952" cy="37669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34. De acuerdo con la Instrucción Técnica IT-4 INSPECCIÓN del RITE, ¿con qué evento se debe hacer coincidir la inspección de la instalación térmica completa de más de quince años</a:t>
            </a:r>
            <a:r>
              <a:rPr lang="es-ES" sz="16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a) Con la inspección inicial de una nueva reforma o gran rehabilitación del edificio que implique un cambio en la envolvente térmica o en el uso del inmueble.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b) Con la primera inspección del generador de calor o frío una vez superada dicha antigüedad.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c) Con la fecha de renovación del contrato de mantenimiento anual suscrito con la empresa mantenedora autorizada para asegurar la validez administrativa del informe.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d) Con la inspección periódica de los sistemas de distribución de aire y limpieza de conductos establecida para garantizar la calidad del aire interior.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8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512" y="2564904"/>
            <a:ext cx="8640960" cy="5761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4588936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23528" y="542954"/>
            <a:ext cx="8496944" cy="37669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35. De acuerdo con la Instrucción Técnica IT-4 INSPECCIÓN del RITE, ¿qué procedimiento debe seguir el órgano competente de la comunidad autónoma respecto a la verificación de los informes de inspección emitidos anualmente</a:t>
            </a:r>
            <a:r>
              <a:rPr lang="es-ES" sz="16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a) Realizará una selección al azar de al menos un porcentaje significativo del total de informes de inspección emitidos anualmente para someterlos a verificación.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b) Debe realizar una auditoría técnica obligatoria sobre el 100 % de los informes que califiquen una instalación como "Negativa".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c) Únicamente supervisará aquellos informes realizados por personas expertas que actúen por cuenta propia como personal autónomo.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d) La verificación de los informes solo será preceptiva cuando exista una denuncia previa por parte de la persona titular de la instalación térmica.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8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512" y="1700808"/>
            <a:ext cx="8640960" cy="7060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2243178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23528" y="1596832"/>
            <a:ext cx="8424936" cy="2449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36. Según el ámbito de aplicación del CTE DB HS 4, ¿en qué caso se consideran incluidas las reformas de instalaciones existentes</a:t>
            </a:r>
            <a:r>
              <a:rPr lang="es-ES" sz="16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a) Siempre que se cambie más del 25 % de la tubería principal.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b) Cuando se amplía el número o la capacidad de los aparatos receptores.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c) Únicamente cuando afecte a la acometida general del edificio.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d) Cuando el edificio tenga una antigüedad superior a 20 años.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8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512" y="2996878"/>
            <a:ext cx="8640960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4293829"/>
      </p:ext>
    </p:extLst>
  </p:cSld>
  <p:clrMapOvr>
    <a:masterClrMapping/>
  </p:clrMapOvr>
  <p:transition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51520" y="1413801"/>
            <a:ext cx="8640960" cy="2449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37. El CTE DB HS 4 establece que los materiales de las tuberías y accesorios deben ser resistentes a una temperatura de hasta: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a) 40 </a:t>
            </a:r>
            <a:r>
              <a:rPr lang="es-ES" sz="1600" dirty="0" err="1">
                <a:ea typeface="Calibri" panose="020F0502020204030204" pitchFamily="34" charset="0"/>
                <a:cs typeface="Times New Roman" panose="02020603050405020304" pitchFamily="18" charset="0"/>
              </a:rPr>
              <a:t>ºC</a:t>
            </a: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, además de a las temperaturas exteriores de su entorno inmediato.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b) 60 </a:t>
            </a:r>
            <a:r>
              <a:rPr lang="es-ES" sz="1600" dirty="0" err="1">
                <a:ea typeface="Calibri" panose="020F0502020204030204" pitchFamily="34" charset="0"/>
                <a:cs typeface="Times New Roman" panose="02020603050405020304" pitchFamily="18" charset="0"/>
              </a:rPr>
              <a:t>ºC</a:t>
            </a: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, para garantizar la salubridad frente a la </a:t>
            </a:r>
            <a:r>
              <a:rPr lang="es-ES" sz="1600" dirty="0" err="1">
                <a:ea typeface="Calibri" panose="020F0502020204030204" pitchFamily="34" charset="0"/>
                <a:cs typeface="Times New Roman" panose="02020603050405020304" pitchFamily="18" charset="0"/>
              </a:rPr>
              <a:t>Legionella</a:t>
            </a: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c) 95 </a:t>
            </a:r>
            <a:r>
              <a:rPr lang="es-ES" sz="1600" dirty="0" err="1">
                <a:ea typeface="Calibri" panose="020F0502020204030204" pitchFamily="34" charset="0"/>
                <a:cs typeface="Times New Roman" panose="02020603050405020304" pitchFamily="18" charset="0"/>
              </a:rPr>
              <a:t>ºC</a:t>
            </a: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, para soportar posibles fallos en los termostatos.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d) 110 </a:t>
            </a:r>
            <a:r>
              <a:rPr lang="es-ES" sz="1600" dirty="0" err="1">
                <a:ea typeface="Calibri" panose="020F0502020204030204" pitchFamily="34" charset="0"/>
                <a:cs typeface="Times New Roman" panose="02020603050405020304" pitchFamily="18" charset="0"/>
              </a:rPr>
              <a:t>ºC</a:t>
            </a: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, en previsión de golpes de ariete térmicos.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8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512" y="2420888"/>
            <a:ext cx="8640960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7608724"/>
      </p:ext>
    </p:extLst>
  </p:cSld>
  <p:clrMapOvr>
    <a:masterClrMapping/>
  </p:clrMapOvr>
  <p:transition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51520" y="1940740"/>
            <a:ext cx="8568952" cy="2449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38. De acuerdo al CTE DB HS 4, al realizar la prueba de estanqueidad, el manómetro utilizado debe apreciar como mínimo intervalos de presión de: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dirty="0">
                <a:ea typeface="Calibri" panose="020F0502020204030204" pitchFamily="34" charset="0"/>
                <a:cs typeface="Times New Roman" panose="02020603050405020304" pitchFamily="18" charset="0"/>
              </a:rPr>
              <a:t>a) 0,01 bar.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dirty="0">
                <a:ea typeface="Calibri" panose="020F0502020204030204" pitchFamily="34" charset="0"/>
                <a:cs typeface="Times New Roman" panose="02020603050405020304" pitchFamily="18" charset="0"/>
              </a:rPr>
              <a:t>b) 0,1 bar.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dirty="0">
                <a:ea typeface="Calibri" panose="020F0502020204030204" pitchFamily="34" charset="0"/>
                <a:cs typeface="Times New Roman" panose="02020603050405020304" pitchFamily="18" charset="0"/>
              </a:rPr>
              <a:t>c) 0,5 bar.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d) 1,0 bar.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8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512" y="3356918"/>
            <a:ext cx="8640960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4291509"/>
      </p:ext>
    </p:extLst>
  </p:cSld>
  <p:clrMapOvr>
    <a:masterClrMapping/>
  </p:clrMapOvr>
  <p:transition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23528" y="1728567"/>
            <a:ext cx="8496944" cy="2449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39. Conforme al CTE DB HS 4, ¿en qué punto de la instalación es obligatorio disponer de un sistema </a:t>
            </a:r>
            <a:r>
              <a:rPr lang="es-ES" sz="1600" b="1" dirty="0" err="1">
                <a:ea typeface="Calibri" panose="020F0502020204030204" pitchFamily="34" charset="0"/>
                <a:cs typeface="Times New Roman" panose="02020603050405020304" pitchFamily="18" charset="0"/>
              </a:rPr>
              <a:t>antirretorno</a:t>
            </a: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 para evitar la inversión del flujo</a:t>
            </a:r>
            <a:r>
              <a:rPr lang="es-ES" sz="16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a) En cada ramal de enlace a aparatos sanitarios individuales.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b) Únicamente en la llave de toma de la compañía suministradora.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c) En la base de las ascendentes.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d) En los grifos de vaciado de los cuartos húmedos.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8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512" y="3500934"/>
            <a:ext cx="8640960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9517668"/>
      </p:ext>
    </p:extLst>
  </p:cSld>
  <p:clrMapOvr>
    <a:masterClrMapping/>
  </p:clrMapOvr>
  <p:transition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51520" y="2255506"/>
            <a:ext cx="8568952" cy="2449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40. Atendiendo al CTE DB HS 5, ¿a qué valor de caudal equivale una "Unidad de Desagüe (UD</a:t>
            </a:r>
            <a:r>
              <a:rPr lang="es-ES" sz="16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)"?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sz="1600" dirty="0">
                <a:ea typeface="Calibri" panose="020F0502020204030204" pitchFamily="34" charset="0"/>
                <a:cs typeface="Times New Roman" panose="02020603050405020304" pitchFamily="18" charset="0"/>
              </a:rPr>
              <a:t>a) 0,47 dm³/s.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sz="1600" dirty="0">
                <a:ea typeface="Calibri" panose="020F0502020204030204" pitchFamily="34" charset="0"/>
                <a:cs typeface="Times New Roman" panose="02020603050405020304" pitchFamily="18" charset="0"/>
              </a:rPr>
              <a:t>b) 1,00 dm³/s.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sz="1600" dirty="0">
                <a:ea typeface="Calibri" panose="020F0502020204030204" pitchFamily="34" charset="0"/>
                <a:cs typeface="Times New Roman" panose="02020603050405020304" pitchFamily="18" charset="0"/>
              </a:rPr>
              <a:t>c) 0,03 dm³/s.</a:t>
            </a:r>
            <a:endParaRPr lang="es-ES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ea typeface="Calibri" panose="020F0502020204030204" pitchFamily="34" charset="0"/>
                <a:cs typeface="Times New Roman" panose="02020603050405020304" pitchFamily="18" charset="0"/>
              </a:rPr>
              <a:t>d) 0,50 dm³/s.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8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512" y="3270199"/>
            <a:ext cx="8640960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1154530"/>
      </p:ext>
    </p:extLst>
  </p:cSld>
  <p:clrMapOvr>
    <a:masterClrMapping/>
  </p:clrMapOvr>
  <p:transition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F91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36" y="0"/>
            <a:ext cx="70519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818346"/>
      </p:ext>
    </p:extLst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1_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333</TotalTime>
  <Words>798</Words>
  <Application>Microsoft Office PowerPoint</Application>
  <PresentationFormat>Presentación en pantalla (4:3)</PresentationFormat>
  <Paragraphs>62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8" baseType="lpstr">
      <vt:lpstr>Arial</vt:lpstr>
      <vt:lpstr>Calibri Light</vt:lpstr>
      <vt:lpstr>Calibri</vt:lpstr>
      <vt:lpstr>Times New Roman</vt:lpstr>
      <vt:lpstr>Office Theme</vt:lpstr>
      <vt:lpstr>1_Office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50</cp:revision>
  <dcterms:created xsi:type="dcterms:W3CDTF">2014-09-11T18:25:39Z</dcterms:created>
  <dcterms:modified xsi:type="dcterms:W3CDTF">2026-06-20T03:52:10Z</dcterms:modified>
</cp:coreProperties>
</file>