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E5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128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5A72061-9CDF-423C-995D-D67B61E98EE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341666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D8624-77D5-4575-A45A-57B1ABF91F1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24572919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DB167-F5E8-41BD-A997-79C3F382588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21353417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B49C2-D357-4AE7-930D-40B2ECB0944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00329606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74E80-8B70-4422-A100-2B9A3A285B8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56778446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27D50-2F97-4467-876F-5015F13E728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44806812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DF3FF-DFC5-4DA5-9420-86EE9B20DC3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76077058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96925-7E20-4A60-9D82-1DF66F321F9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99929072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C8B7D-78E5-4ED3-8C75-A22E9CD5011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85240462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1763D-E1FA-47AA-8351-D994C17B3E4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75479026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8A4F6-8622-4FDD-B6A9-6E09F56F95E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37571329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84CD7B-8942-48EA-AF61-B2A162D6CA0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52127014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24155-D58B-47EF-8F61-5FAAC5E0A01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06658805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45AB71-5F7B-4BDC-AF65-8A6734CA8D0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86870179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40848-7B16-4209-904B-7CE3F255365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18817415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98B6A3-CE38-4F4A-AB24-7AB761C02C9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04135852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F83B4-F956-4938-8666-82A5C2138AF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38237480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599A8-74BC-4A92-AC34-182F68DBC3C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49156804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F0D05-00D5-4172-B224-E14B2424E8B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44437902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950F6-9F4F-43A5-AC25-BA7EA0F75CA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12225060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8A179-0171-4B27-B45E-A78A6494A59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742242351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8470C-02A5-41E5-96DB-068C15E46CB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99231154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C0050-544D-4F80-8016-2553F31EACC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95704896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5BD83-871F-4F6F-898A-AA1287DD80A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66799161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585E1-9175-4528-97B3-C9CD0B02E2E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22303407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C7F16897-5BC4-4933-BFB3-10DD6194CD1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54D5F40-C632-4542-A385-9B49DE3A344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B4E5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himes.wav"/>
            </a:hlinkClick>
          </p:cNvPr>
          <p:cNvSpPr/>
          <p:nvPr/>
        </p:nvSpPr>
        <p:spPr>
          <a:xfrm>
            <a:off x="1187450" y="5589588"/>
            <a:ext cx="302577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003800" y="5589588"/>
            <a:ext cx="2952750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5124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88913"/>
            <a:ext cx="7620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ángulo 1"/>
          <p:cNvSpPr>
            <a:spLocks noChangeArrowheads="1"/>
          </p:cNvSpPr>
          <p:nvPr/>
        </p:nvSpPr>
        <p:spPr bwMode="auto">
          <a:xfrm>
            <a:off x="179388" y="1150938"/>
            <a:ext cx="87852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181.- Según la Carpeta Roja de Prevención, NO deberán declararse mediante el parte interno de notificación: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Los accidentes e incidentes sufridos por personal propio del centro, con independencia de su gravedad.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Los accidentes e incidentes graves sufridos por personal propio del centro.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Los accidentes o incidentes leves sufridos por trabajadores de empresas externas o subcontratadas por Osakidetza.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Los accidentes o incidentes graves sufridos por trabajadores de empresas externas o subcontratadas por Osakidetza.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61989" y="3141663"/>
            <a:ext cx="8713787" cy="6473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ángulo 1"/>
          <p:cNvSpPr>
            <a:spLocks noChangeArrowheads="1"/>
          </p:cNvSpPr>
          <p:nvPr/>
        </p:nvSpPr>
        <p:spPr bwMode="auto">
          <a:xfrm>
            <a:off x="395288" y="1414463"/>
            <a:ext cx="8497887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182.- Según la Carpeta Roja de Prevención, en caso de pinchazo por aguja u objeto afilado, una de las actuaciones inmediatas del trabajador accidentado es: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Limpiar la herida con agua y jabón y cubrirla inmediatamente.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Limpiar la herida sin restregar, dejar fluir la sangre durante 2-3 minutos y aplicar antiséptico.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Tapar la herida de forma inmediata para evitar sangrado.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Acudir directamente a urgencias sin manipular la zona afectada.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7" y="2781623"/>
            <a:ext cx="8713787" cy="5753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ángulo 1"/>
          <p:cNvSpPr>
            <a:spLocks noChangeArrowheads="1"/>
          </p:cNvSpPr>
          <p:nvPr/>
        </p:nvSpPr>
        <p:spPr bwMode="auto">
          <a:xfrm>
            <a:off x="179388" y="1282700"/>
            <a:ext cx="8785225" cy="271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183.- Según la Carpeta Roja de Prevención, en caso de contacto accidental de sangre u otros fluidos biológicos con mucosas, una de las actuaciones inmediatas del trabajador será: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Secar la zona con material estéril y acudir directamente a urgencias.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Aplicar jabón antiséptico y evitar el aclarado posterior.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Limpiar la zona con antiséptico concentrado y cubrirla inmediatamente.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Lavar la zona afectada con agua abundante o suero fisiológico durante varios minutos.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645024"/>
            <a:ext cx="8713787" cy="3424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ángulo 1"/>
          <p:cNvSpPr>
            <a:spLocks noChangeArrowheads="1"/>
          </p:cNvSpPr>
          <p:nvPr/>
        </p:nvSpPr>
        <p:spPr bwMode="auto">
          <a:xfrm>
            <a:off x="179388" y="1414463"/>
            <a:ext cx="8785225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184.- Según la Carpeta Roja de Prevención, en caso de contacto accidental de sangre u otros fluidos biológicos con piel no intacta, la actuación inmediata del trabajador será: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Limpiar la zona con antiséptico sin aclarado posterior.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Lavar la zona afectada con agua y jabón, sin frotar de forma agresiva.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Cubrir inmediatamente la zona con un apósito impermeable.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Aplicar desinfectante alcohólico y acudir directamente a la Mutua.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7" y="2781623"/>
            <a:ext cx="8713787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ángulo 1"/>
          <p:cNvSpPr>
            <a:spLocks noChangeArrowheads="1"/>
          </p:cNvSpPr>
          <p:nvPr/>
        </p:nvSpPr>
        <p:spPr bwMode="auto">
          <a:xfrm>
            <a:off x="179388" y="1809750"/>
            <a:ext cx="8713787" cy="244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185.- Según el Decreto 149/2007, el procedimiento de segunda opinión médica se iniciará: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De oficio por la Dirección Médica.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A solicitud del profesional sanitario.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A instancia del paciente, su representante legal o persona autorizada.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A solicitud del Servicio de Atención al Paciente.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59398" y="3573016"/>
            <a:ext cx="8713787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ángulo 1"/>
          <p:cNvSpPr>
            <a:spLocks noChangeArrowheads="1"/>
          </p:cNvSpPr>
          <p:nvPr/>
        </p:nvSpPr>
        <p:spPr bwMode="auto">
          <a:xfrm>
            <a:off x="179388" y="1546225"/>
            <a:ext cx="8713787" cy="244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186.- Según el Protocolo frente al acoso sexual y por razón de sexo en Osakidetza, el principio de confidencialidad implica que: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La información solo podrá compartirse con autorización judicial.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La información será accesible a todas las partes implicadas.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La información se limitará a las personas estrictamente necesarias para la tramitación.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La información se comunicará a los órganos de representación sindical.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64600" y="3285331"/>
            <a:ext cx="8713787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ángulo 1"/>
          <p:cNvSpPr>
            <a:spLocks noChangeArrowheads="1"/>
          </p:cNvSpPr>
          <p:nvPr/>
        </p:nvSpPr>
        <p:spPr bwMode="auto">
          <a:xfrm>
            <a:off x="179388" y="1677988"/>
            <a:ext cx="8713787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187.- Según el Protocolo frente al acoso sexual y por razón de sexo en Osakidetza, la reiteración de conductas ofensivas tras utilizar los procedimientos establecidos constituye: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Un requisito imprescindible para que exista acoso.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Un supuesto excluido del protocolo.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Una circunstancia atenuante.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Una circunstancia agravante.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7" y="4077072"/>
            <a:ext cx="8713787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ángulo 1"/>
          <p:cNvSpPr>
            <a:spLocks noChangeArrowheads="1"/>
          </p:cNvSpPr>
          <p:nvPr/>
        </p:nvSpPr>
        <p:spPr bwMode="auto">
          <a:xfrm>
            <a:off x="250825" y="1941513"/>
            <a:ext cx="8642350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188.- Según el Protocolo frente al acoso sexual y por razón de sexo en Osakidetza, el procedimiento formal se iniciará cuando: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Las partes no alcancen acuerdo en el procedimiento informal.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El trabajador lo solicite verbalmente.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Existan indicios penales.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El responsable directo lo considere oportuno.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56787" y="2924944"/>
            <a:ext cx="8713787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ángulo 1"/>
          <p:cNvSpPr>
            <a:spLocks noChangeArrowheads="1"/>
          </p:cNvSpPr>
          <p:nvPr/>
        </p:nvSpPr>
        <p:spPr bwMode="auto">
          <a:xfrm>
            <a:off x="179388" y="1941513"/>
            <a:ext cx="8713787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189.- Según el Protocolo frente al acoso sexual y por razón de sexo en Osakidetza, la formación en materia de acoso sexual y por razón de sexo tiene como finalidad principal: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Sensibilizar ante las denuncias.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Sensibilizar y prevenir situaciones de acoso.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Sustituir el procedimiento disciplinario.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Informar exclusivamente al personal directivo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54196" y="3573016"/>
            <a:ext cx="8713787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ángulo 1"/>
          <p:cNvSpPr>
            <a:spLocks noChangeArrowheads="1"/>
          </p:cNvSpPr>
          <p:nvPr/>
        </p:nvSpPr>
        <p:spPr bwMode="auto">
          <a:xfrm>
            <a:off x="179388" y="2071688"/>
            <a:ext cx="8640762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190.- Según la Ley 31/1995, la vigilancia de la salud de los trabajadores se realizará: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Siempre con carácter obligatorio.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Únicamente a solicitud del trabajador.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En función de los riesgos inherentes al trabajo.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Exclusivamente tras un accidente laboral.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573016"/>
            <a:ext cx="8713787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E5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0"/>
            <a:ext cx="705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262</Words>
  <Application>Microsoft Office PowerPoint</Application>
  <PresentationFormat>Presentación en pantalla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8" baseType="lpstr">
      <vt:lpstr>Arial</vt:lpstr>
      <vt:lpstr>Calibri Light</vt:lpstr>
      <vt:lpstr>Calibri</vt:lpstr>
      <vt:lpstr>Times New Roman</vt:lpstr>
      <vt:lpstr>Office Theme</vt:lpstr>
      <vt:lpstr>1_Office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51</cp:revision>
  <dcterms:created xsi:type="dcterms:W3CDTF">2014-09-11T18:25:39Z</dcterms:created>
  <dcterms:modified xsi:type="dcterms:W3CDTF">2026-04-28T00:33:28Z</dcterms:modified>
</cp:coreProperties>
</file>