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5"/>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C8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71" autoAdjust="0"/>
    <p:restoredTop sz="94660"/>
  </p:normalViewPr>
  <p:slideViewPr>
    <p:cSldViewPr>
      <p:cViewPr varScale="1">
        <p:scale>
          <a:sx n="65" d="100"/>
          <a:sy n="65" d="100"/>
        </p:scale>
        <p:origin x="131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4100"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D780DBD-74DE-4649-96A0-B59DFEC209C2}" type="slidenum">
              <a:rPr lang="es-ES" altLang="es-ES"/>
              <a:pPr>
                <a:defRPr/>
              </a:pPr>
              <a:t>‹Nº›</a:t>
            </a:fld>
            <a:endParaRPr lang="es-ES" altLang="es-ES"/>
          </a:p>
        </p:txBody>
      </p:sp>
    </p:spTree>
    <p:extLst>
      <p:ext uri="{BB962C8B-B14F-4D97-AF65-F5344CB8AC3E}">
        <p14:creationId xmlns:p14="http://schemas.microsoft.com/office/powerpoint/2010/main" val="188274682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B7E4FC7-BA25-4C67-883E-DB37A5C70896}" type="slidenum">
              <a:rPr lang="es-ES" altLang="es-ES"/>
              <a:pPr>
                <a:defRPr/>
              </a:pPr>
              <a:t>‹Nº›</a:t>
            </a:fld>
            <a:endParaRPr lang="es-ES" altLang="es-ES"/>
          </a:p>
        </p:txBody>
      </p:sp>
    </p:spTree>
    <p:extLst>
      <p:ext uri="{BB962C8B-B14F-4D97-AF65-F5344CB8AC3E}">
        <p14:creationId xmlns:p14="http://schemas.microsoft.com/office/powerpoint/2010/main" val="126072322"/>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113743A-BC71-470F-AD1D-508F3CB222EB}" type="slidenum">
              <a:rPr lang="es-ES" altLang="es-ES"/>
              <a:pPr>
                <a:defRPr/>
              </a:pPr>
              <a:t>‹Nº›</a:t>
            </a:fld>
            <a:endParaRPr lang="es-ES" altLang="es-ES"/>
          </a:p>
        </p:txBody>
      </p:sp>
    </p:spTree>
    <p:extLst>
      <p:ext uri="{BB962C8B-B14F-4D97-AF65-F5344CB8AC3E}">
        <p14:creationId xmlns:p14="http://schemas.microsoft.com/office/powerpoint/2010/main" val="2220768290"/>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F82DFCB-E1C2-4F49-8C15-9B5875A3E1B5}" type="slidenum">
              <a:rPr lang="es-ES" altLang="es-ES"/>
              <a:pPr>
                <a:defRPr/>
              </a:pPr>
              <a:t>‹Nº›</a:t>
            </a:fld>
            <a:endParaRPr lang="es-ES" altLang="es-ES"/>
          </a:p>
        </p:txBody>
      </p:sp>
    </p:spTree>
    <p:extLst>
      <p:ext uri="{BB962C8B-B14F-4D97-AF65-F5344CB8AC3E}">
        <p14:creationId xmlns:p14="http://schemas.microsoft.com/office/powerpoint/2010/main" val="1103041221"/>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DF9C5709-FABD-4B9E-8BE0-C2176A12DFF0}" type="slidenum">
              <a:rPr lang="es-ES" altLang="es-ES"/>
              <a:pPr>
                <a:defRPr/>
              </a:pPr>
              <a:t>‹Nº›</a:t>
            </a:fld>
            <a:endParaRPr lang="es-ES" altLang="es-ES"/>
          </a:p>
        </p:txBody>
      </p:sp>
    </p:spTree>
    <p:extLst>
      <p:ext uri="{BB962C8B-B14F-4D97-AF65-F5344CB8AC3E}">
        <p14:creationId xmlns:p14="http://schemas.microsoft.com/office/powerpoint/2010/main" val="1781787352"/>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E8E080C7-31D8-4DCB-969D-93C59F5DEE78}" type="slidenum">
              <a:rPr lang="es-ES" altLang="es-ES"/>
              <a:pPr>
                <a:defRPr/>
              </a:pPr>
              <a:t>‹Nº›</a:t>
            </a:fld>
            <a:endParaRPr lang="es-ES" altLang="es-ES"/>
          </a:p>
        </p:txBody>
      </p:sp>
    </p:spTree>
    <p:extLst>
      <p:ext uri="{BB962C8B-B14F-4D97-AF65-F5344CB8AC3E}">
        <p14:creationId xmlns:p14="http://schemas.microsoft.com/office/powerpoint/2010/main" val="4283353284"/>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8DA89E2B-CA39-4537-9B64-E24CD5C3A673}" type="slidenum">
              <a:rPr lang="es-ES" altLang="es-ES"/>
              <a:pPr>
                <a:defRPr/>
              </a:pPr>
              <a:t>‹Nº›</a:t>
            </a:fld>
            <a:endParaRPr lang="es-ES" altLang="es-ES"/>
          </a:p>
        </p:txBody>
      </p:sp>
    </p:spTree>
    <p:extLst>
      <p:ext uri="{BB962C8B-B14F-4D97-AF65-F5344CB8AC3E}">
        <p14:creationId xmlns:p14="http://schemas.microsoft.com/office/powerpoint/2010/main" val="323388259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F4E9BB66-DA6C-4716-B269-29F6557A6736}" type="slidenum">
              <a:rPr lang="es-ES" altLang="es-ES"/>
              <a:pPr>
                <a:defRPr/>
              </a:pPr>
              <a:t>‹Nº›</a:t>
            </a:fld>
            <a:endParaRPr lang="es-ES" altLang="es-ES"/>
          </a:p>
        </p:txBody>
      </p:sp>
    </p:spTree>
    <p:extLst>
      <p:ext uri="{BB962C8B-B14F-4D97-AF65-F5344CB8AC3E}">
        <p14:creationId xmlns:p14="http://schemas.microsoft.com/office/powerpoint/2010/main" val="1398948576"/>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C31AB94-B766-410C-BDED-603EC30198C1}" type="slidenum">
              <a:rPr lang="es-ES" altLang="es-ES"/>
              <a:pPr>
                <a:defRPr/>
              </a:pPr>
              <a:t>‹Nº›</a:t>
            </a:fld>
            <a:endParaRPr lang="es-ES" altLang="es-ES"/>
          </a:p>
        </p:txBody>
      </p:sp>
    </p:spTree>
    <p:extLst>
      <p:ext uri="{BB962C8B-B14F-4D97-AF65-F5344CB8AC3E}">
        <p14:creationId xmlns:p14="http://schemas.microsoft.com/office/powerpoint/2010/main" val="3002279407"/>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A8B1E83-534F-4AD6-9B3F-FD4A6F305CBC}" type="slidenum">
              <a:rPr lang="es-ES" altLang="es-ES"/>
              <a:pPr>
                <a:defRPr/>
              </a:pPr>
              <a:t>‹Nº›</a:t>
            </a:fld>
            <a:endParaRPr lang="es-ES" altLang="es-ES"/>
          </a:p>
        </p:txBody>
      </p:sp>
    </p:spTree>
    <p:extLst>
      <p:ext uri="{BB962C8B-B14F-4D97-AF65-F5344CB8AC3E}">
        <p14:creationId xmlns:p14="http://schemas.microsoft.com/office/powerpoint/2010/main" val="3892996823"/>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D00F9F2-EEBB-4CBA-BF4C-C7105B7CAB59}" type="slidenum">
              <a:rPr lang="es-ES" altLang="es-ES"/>
              <a:pPr>
                <a:defRPr/>
              </a:pPr>
              <a:t>‹Nº›</a:t>
            </a:fld>
            <a:endParaRPr lang="es-ES" altLang="es-ES"/>
          </a:p>
        </p:txBody>
      </p:sp>
    </p:spTree>
    <p:extLst>
      <p:ext uri="{BB962C8B-B14F-4D97-AF65-F5344CB8AC3E}">
        <p14:creationId xmlns:p14="http://schemas.microsoft.com/office/powerpoint/2010/main" val="1907226173"/>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214D4B76-7EA5-496E-85A4-21046A34664A}" type="slidenum">
              <a:rPr lang="es-ES" altLang="es-ES"/>
              <a:pPr>
                <a:defRPr/>
              </a:pPr>
              <a:t>‹Nº›</a:t>
            </a:fld>
            <a:endParaRPr lang="es-ES" altLang="es-ES"/>
          </a:p>
        </p:txBody>
      </p:sp>
    </p:spTree>
    <p:extLst>
      <p:ext uri="{BB962C8B-B14F-4D97-AF65-F5344CB8AC3E}">
        <p14:creationId xmlns:p14="http://schemas.microsoft.com/office/powerpoint/2010/main" val="2580892199"/>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8041A94-9920-4847-8178-F63AC1A36782}" type="slidenum">
              <a:rPr lang="es-ES" altLang="es-ES"/>
              <a:pPr>
                <a:defRPr/>
              </a:pPr>
              <a:t>‹Nº›</a:t>
            </a:fld>
            <a:endParaRPr lang="es-ES" altLang="es-ES"/>
          </a:p>
        </p:txBody>
      </p:sp>
    </p:spTree>
    <p:extLst>
      <p:ext uri="{BB962C8B-B14F-4D97-AF65-F5344CB8AC3E}">
        <p14:creationId xmlns:p14="http://schemas.microsoft.com/office/powerpoint/2010/main" val="3348082158"/>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F38861F-3011-4D48-B829-6E4FEAE0CD63}" type="slidenum">
              <a:rPr lang="es-ES" altLang="es-ES"/>
              <a:pPr>
                <a:defRPr/>
              </a:pPr>
              <a:t>‹Nº›</a:t>
            </a:fld>
            <a:endParaRPr lang="es-ES" altLang="es-ES" dirty="0"/>
          </a:p>
        </p:txBody>
      </p:sp>
    </p:spTree>
    <p:extLst>
      <p:ext uri="{BB962C8B-B14F-4D97-AF65-F5344CB8AC3E}">
        <p14:creationId xmlns:p14="http://schemas.microsoft.com/office/powerpoint/2010/main" val="544628945"/>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C8DFD13-0EE8-49F2-9D09-98A2E8BC5A56}" type="slidenum">
              <a:rPr lang="es-ES" altLang="es-ES"/>
              <a:pPr>
                <a:defRPr/>
              </a:pPr>
              <a:t>‹Nº›</a:t>
            </a:fld>
            <a:endParaRPr lang="es-ES" altLang="es-ES" dirty="0"/>
          </a:p>
        </p:txBody>
      </p:sp>
    </p:spTree>
    <p:extLst>
      <p:ext uri="{BB962C8B-B14F-4D97-AF65-F5344CB8AC3E}">
        <p14:creationId xmlns:p14="http://schemas.microsoft.com/office/powerpoint/2010/main" val="275982764"/>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625E07B4-3869-4597-8EDE-594B5A42F807}" type="slidenum">
              <a:rPr lang="es-ES" altLang="es-ES"/>
              <a:pPr>
                <a:defRPr/>
              </a:pPr>
              <a:t>‹Nº›</a:t>
            </a:fld>
            <a:endParaRPr lang="es-ES" altLang="es-ES" dirty="0"/>
          </a:p>
        </p:txBody>
      </p:sp>
    </p:spTree>
    <p:extLst>
      <p:ext uri="{BB962C8B-B14F-4D97-AF65-F5344CB8AC3E}">
        <p14:creationId xmlns:p14="http://schemas.microsoft.com/office/powerpoint/2010/main" val="1297978123"/>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8EFEDBA2-A0E6-49DC-A2A3-9D4B4F359BEC}" type="slidenum">
              <a:rPr lang="es-ES" altLang="es-ES"/>
              <a:pPr>
                <a:defRPr/>
              </a:pPr>
              <a:t>‹Nº›</a:t>
            </a:fld>
            <a:endParaRPr lang="es-ES" altLang="es-ES" dirty="0"/>
          </a:p>
        </p:txBody>
      </p:sp>
    </p:spTree>
    <p:extLst>
      <p:ext uri="{BB962C8B-B14F-4D97-AF65-F5344CB8AC3E}">
        <p14:creationId xmlns:p14="http://schemas.microsoft.com/office/powerpoint/2010/main" val="3604414691"/>
      </p:ext>
    </p:extLst>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44B171F3-1DC4-4A32-9E0F-93555183D12A}" type="slidenum">
              <a:rPr lang="es-ES" altLang="es-ES"/>
              <a:pPr>
                <a:defRPr/>
              </a:pPr>
              <a:t>‹Nº›</a:t>
            </a:fld>
            <a:endParaRPr lang="es-ES" altLang="es-ES" dirty="0"/>
          </a:p>
        </p:txBody>
      </p:sp>
    </p:spTree>
    <p:extLst>
      <p:ext uri="{BB962C8B-B14F-4D97-AF65-F5344CB8AC3E}">
        <p14:creationId xmlns:p14="http://schemas.microsoft.com/office/powerpoint/2010/main" val="3935261367"/>
      </p:ext>
    </p:extLst>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5B23451E-60FF-4223-82EC-A0CC172A3BB7}" type="slidenum">
              <a:rPr lang="es-ES" altLang="es-ES"/>
              <a:pPr>
                <a:defRPr/>
              </a:pPr>
              <a:t>‹Nº›</a:t>
            </a:fld>
            <a:endParaRPr lang="es-ES" altLang="es-ES" dirty="0"/>
          </a:p>
        </p:txBody>
      </p:sp>
    </p:spTree>
    <p:extLst>
      <p:ext uri="{BB962C8B-B14F-4D97-AF65-F5344CB8AC3E}">
        <p14:creationId xmlns:p14="http://schemas.microsoft.com/office/powerpoint/2010/main" val="3791029751"/>
      </p:ext>
    </p:extLst>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63E00F83-13C3-44DF-BAF0-EC4F4A0A7177}" type="slidenum">
              <a:rPr lang="es-ES" altLang="es-ES"/>
              <a:pPr>
                <a:defRPr/>
              </a:pPr>
              <a:t>‹Nº›</a:t>
            </a:fld>
            <a:endParaRPr lang="es-ES" altLang="es-ES" dirty="0"/>
          </a:p>
        </p:txBody>
      </p:sp>
    </p:spTree>
    <p:extLst>
      <p:ext uri="{BB962C8B-B14F-4D97-AF65-F5344CB8AC3E}">
        <p14:creationId xmlns:p14="http://schemas.microsoft.com/office/powerpoint/2010/main" val="308919857"/>
      </p:ext>
    </p:extLst>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B0AD5092-55AE-4EBC-9D10-0A600ED85942}" type="slidenum">
              <a:rPr lang="es-ES" altLang="es-ES"/>
              <a:pPr>
                <a:defRPr/>
              </a:pPr>
              <a:t>‹Nº›</a:t>
            </a:fld>
            <a:endParaRPr lang="es-ES" altLang="es-ES" dirty="0"/>
          </a:p>
        </p:txBody>
      </p:sp>
    </p:spTree>
    <p:extLst>
      <p:ext uri="{BB962C8B-B14F-4D97-AF65-F5344CB8AC3E}">
        <p14:creationId xmlns:p14="http://schemas.microsoft.com/office/powerpoint/2010/main" val="2524362389"/>
      </p:ext>
    </p:extLst>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18A844B6-4BC8-4CC4-A1B4-60022FC2AF04}" type="slidenum">
              <a:rPr lang="es-ES" altLang="es-ES"/>
              <a:pPr>
                <a:defRPr/>
              </a:pPr>
              <a:t>‹Nº›</a:t>
            </a:fld>
            <a:endParaRPr lang="es-ES" altLang="es-ES" dirty="0"/>
          </a:p>
        </p:txBody>
      </p:sp>
    </p:spTree>
    <p:extLst>
      <p:ext uri="{BB962C8B-B14F-4D97-AF65-F5344CB8AC3E}">
        <p14:creationId xmlns:p14="http://schemas.microsoft.com/office/powerpoint/2010/main" val="456846417"/>
      </p:ext>
    </p:extLst>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07133EA-E5FC-4CE0-9351-D2888CF445D8}" type="slidenum">
              <a:rPr lang="es-ES" altLang="es-ES"/>
              <a:pPr>
                <a:defRPr/>
              </a:pPr>
              <a:t>‹Nº›</a:t>
            </a:fld>
            <a:endParaRPr lang="es-ES" altLang="es-ES" dirty="0"/>
          </a:p>
        </p:txBody>
      </p:sp>
    </p:spTree>
    <p:extLst>
      <p:ext uri="{BB962C8B-B14F-4D97-AF65-F5344CB8AC3E}">
        <p14:creationId xmlns:p14="http://schemas.microsoft.com/office/powerpoint/2010/main" val="3617037848"/>
      </p:ext>
    </p:extLst>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72401EB-768B-4934-8586-AE96FA1AF5B0}" type="slidenum">
              <a:rPr lang="es-ES" altLang="es-ES"/>
              <a:pPr>
                <a:defRPr/>
              </a:pPr>
              <a:t>‹Nº›</a:t>
            </a:fld>
            <a:endParaRPr lang="es-ES" altLang="es-ES" dirty="0"/>
          </a:p>
        </p:txBody>
      </p:sp>
    </p:spTree>
    <p:extLst>
      <p:ext uri="{BB962C8B-B14F-4D97-AF65-F5344CB8AC3E}">
        <p14:creationId xmlns:p14="http://schemas.microsoft.com/office/powerpoint/2010/main" val="1458884548"/>
      </p:ext>
    </p:extLst>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561D0B6-BAE0-4FCB-AC92-70A5C5F4FC4C}" type="slidenum">
              <a:rPr lang="es-ES" altLang="es-ES"/>
              <a:pPr>
                <a:defRPr/>
              </a:pPr>
              <a:t>‹Nº›</a:t>
            </a:fld>
            <a:endParaRPr lang="es-ES" altLang="es-ES" dirty="0"/>
          </a:p>
        </p:txBody>
      </p:sp>
    </p:spTree>
    <p:extLst>
      <p:ext uri="{BB962C8B-B14F-4D97-AF65-F5344CB8AC3E}">
        <p14:creationId xmlns:p14="http://schemas.microsoft.com/office/powerpoint/2010/main" val="387255117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7"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30149B4D-FEEE-4F0F-A10B-D9FFAD719BF0}"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80033CA6-CE47-4EE4-B66F-CC3E15F31411}"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5.xml"/><Relationship Id="rId1" Type="http://schemas.openxmlformats.org/officeDocument/2006/relationships/slideLayout" Target="../slideLayouts/slideLayout13.xml"/><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C80D"/>
        </a:solidFill>
        <a:effectLst/>
      </p:bgPr>
    </p:bg>
    <p:spTree>
      <p:nvGrpSpPr>
        <p:cNvPr id="1" name=""/>
        <p:cNvGrpSpPr/>
        <p:nvPr/>
      </p:nvGrpSpPr>
      <p:grpSpPr>
        <a:xfrm>
          <a:off x="0" y="0"/>
          <a:ext cx="0" cy="0"/>
          <a:chOff x="0" y="0"/>
          <a:chExt cx="0" cy="0"/>
        </a:xfrm>
      </p:grpSpPr>
      <p:sp>
        <p:nvSpPr>
          <p:cNvPr id="2" name="Rectángulo redondeado 1">
            <a:hlinkClick r:id="rId2" action="ppaction://hlinksldjump">
              <a:snd r:embed="rId3"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5124" name="Imagen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00113" y="333375"/>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07950" y="1546225"/>
            <a:ext cx="8856663"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161.- Según el artículo 2 de la Ley 31/1995, de Prevención de Riesgos Laborales, la presente Ley será de aplicación:</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Únicamente a las relaciones laborales reguladas por el Estatuto de los Trabajadores.</a:t>
            </a:r>
          </a:p>
          <a:p>
            <a:pPr>
              <a:lnSpc>
                <a:spcPct val="107000"/>
              </a:lnSpc>
              <a:spcAft>
                <a:spcPts val="800"/>
              </a:spcAft>
            </a:pPr>
            <a:r>
              <a:rPr lang="es-ES" sz="1600">
                <a:ea typeface="Calibri" panose="020F0502020204030204" pitchFamily="34" charset="0"/>
                <a:cs typeface="Times New Roman" panose="02020603050405020304" pitchFamily="18" charset="0"/>
              </a:rPr>
              <a:t>b) Únicamente al personal al servicio de la Administración Pública.</a:t>
            </a:r>
          </a:p>
          <a:p>
            <a:pPr>
              <a:lnSpc>
                <a:spcPct val="107000"/>
              </a:lnSpc>
              <a:spcAft>
                <a:spcPts val="800"/>
              </a:spcAft>
            </a:pPr>
            <a:r>
              <a:rPr lang="es-ES" sz="1600">
                <a:ea typeface="Calibri" panose="020F0502020204030204" pitchFamily="34" charset="0"/>
                <a:cs typeface="Times New Roman" panose="02020603050405020304" pitchFamily="18" charset="0"/>
              </a:rPr>
              <a:t>c) A las relaciones laborales reguladas por el Estatuto de los Trabajadores y al personal al servicio de las Administraciones Públicas.</a:t>
            </a:r>
          </a:p>
          <a:p>
            <a:pPr>
              <a:lnSpc>
                <a:spcPct val="107000"/>
              </a:lnSpc>
              <a:spcAft>
                <a:spcPts val="800"/>
              </a:spcAft>
            </a:pPr>
            <a:r>
              <a:rPr lang="es-ES" sz="1600">
                <a:ea typeface="Calibri" panose="020F0502020204030204" pitchFamily="34" charset="0"/>
                <a:cs typeface="Times New Roman" panose="02020603050405020304" pitchFamily="18" charset="0"/>
              </a:rPr>
              <a:t>d) Las respuestas a) b) y c) son incorrectas.</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4442" y="3285331"/>
            <a:ext cx="8713787" cy="57571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1546225"/>
            <a:ext cx="8856662"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162.- Según el Manual Informativo sobre riesgos generales para los trabajadores de Osakidetza, se considera riesgo laboral:</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La probabilidad de que se produzca un accidente durante la jornada laboral.</a:t>
            </a:r>
          </a:p>
          <a:p>
            <a:pPr>
              <a:lnSpc>
                <a:spcPct val="107000"/>
              </a:lnSpc>
              <a:spcAft>
                <a:spcPts val="800"/>
              </a:spcAft>
            </a:pPr>
            <a:r>
              <a:rPr lang="es-ES" sz="1600">
                <a:ea typeface="Calibri" panose="020F0502020204030204" pitchFamily="34" charset="0"/>
                <a:cs typeface="Times New Roman" panose="02020603050405020304" pitchFamily="18" charset="0"/>
              </a:rPr>
              <a:t>b) La posibilidad de que un trabajador sufra un determinado daño derivado del trabajo.</a:t>
            </a:r>
          </a:p>
          <a:p>
            <a:pPr>
              <a:lnSpc>
                <a:spcPct val="107000"/>
              </a:lnSpc>
              <a:spcAft>
                <a:spcPts val="800"/>
              </a:spcAft>
            </a:pPr>
            <a:r>
              <a:rPr lang="es-ES" sz="1600">
                <a:ea typeface="Calibri" panose="020F0502020204030204" pitchFamily="34" charset="0"/>
                <a:cs typeface="Times New Roman" panose="02020603050405020304" pitchFamily="18" charset="0"/>
              </a:rPr>
              <a:t>c) Cualquier daño producido exclusivamente por un accidente laboral.</a:t>
            </a:r>
          </a:p>
          <a:p>
            <a:pPr>
              <a:lnSpc>
                <a:spcPct val="107000"/>
              </a:lnSpc>
              <a:spcAft>
                <a:spcPts val="800"/>
              </a:spcAft>
            </a:pPr>
            <a:r>
              <a:rPr lang="es-ES" sz="1600">
                <a:ea typeface="Calibri" panose="020F0502020204030204" pitchFamily="34" charset="0"/>
                <a:cs typeface="Times New Roman" panose="02020603050405020304" pitchFamily="18" charset="0"/>
              </a:rPr>
              <a:t>d) Toda situación peligrosa detectada en el entorno de trabajo.</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925639"/>
            <a:ext cx="8713787"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179388" y="1282700"/>
            <a:ext cx="8713787"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163.- Según el Manual Informativo sobre riesgos generales para los trabajadores de Osakidetza, un accidente de trabajo se define como:</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Cualquier lesión producida durante la jornada laboral.</a:t>
            </a:r>
          </a:p>
          <a:p>
            <a:pPr>
              <a:lnSpc>
                <a:spcPct val="107000"/>
              </a:lnSpc>
              <a:spcAft>
                <a:spcPts val="800"/>
              </a:spcAft>
            </a:pPr>
            <a:r>
              <a:rPr lang="es-ES" sz="1600">
                <a:ea typeface="Calibri" panose="020F0502020204030204" pitchFamily="34" charset="0"/>
                <a:cs typeface="Times New Roman" panose="02020603050405020304" pitchFamily="18" charset="0"/>
              </a:rPr>
              <a:t>b) Cualquier daño corporal sufrido por el trabajador fuera del entorno laboral.</a:t>
            </a:r>
          </a:p>
          <a:p>
            <a:pPr>
              <a:lnSpc>
                <a:spcPct val="107000"/>
              </a:lnSpc>
              <a:spcAft>
                <a:spcPts val="800"/>
              </a:spcAft>
            </a:pPr>
            <a:r>
              <a:rPr lang="es-ES" sz="1600">
                <a:ea typeface="Calibri" panose="020F0502020204030204" pitchFamily="34" charset="0"/>
                <a:cs typeface="Times New Roman" panose="02020603050405020304" pitchFamily="18" charset="0"/>
              </a:rPr>
              <a:t>c) Todo suceso no deseado ni esperado que puede dar lugar a pérdidas de la salud o lesiones en las personas.</a:t>
            </a:r>
          </a:p>
          <a:p>
            <a:pPr>
              <a:lnSpc>
                <a:spcPct val="107000"/>
              </a:lnSpc>
              <a:spcAft>
                <a:spcPts val="800"/>
              </a:spcAft>
            </a:pPr>
            <a:r>
              <a:rPr lang="es-ES" sz="1600">
                <a:ea typeface="Calibri" panose="020F0502020204030204" pitchFamily="34" charset="0"/>
                <a:cs typeface="Times New Roman" panose="02020603050405020304" pitchFamily="18" charset="0"/>
              </a:rPr>
              <a:t>d) Todo suceso inesperado que ocurra en el centro de trabajo.</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7" y="2996952"/>
            <a:ext cx="8713787"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79388" y="1150938"/>
            <a:ext cx="8640762" cy="297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164.- Según el Manual Informativo sobre riesgos generales para los trabajadores de Osakidetza, en caso de accidente de trabajo durante la jornada laboral, el trabajador deberá:</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Notificarlo a la mayor brevedad posible a su responsable inmediato y a la Unidad Básica de Prevención.</a:t>
            </a:r>
          </a:p>
          <a:p>
            <a:pPr>
              <a:lnSpc>
                <a:spcPct val="107000"/>
              </a:lnSpc>
              <a:spcAft>
                <a:spcPts val="800"/>
              </a:spcAft>
            </a:pPr>
            <a:r>
              <a:rPr lang="es-ES" sz="1600">
                <a:ea typeface="Calibri" panose="020F0502020204030204" pitchFamily="34" charset="0"/>
                <a:cs typeface="Times New Roman" panose="02020603050405020304" pitchFamily="18" charset="0"/>
              </a:rPr>
              <a:t>b) Notificarlo únicamente a la Unidad Básica de Prevención.</a:t>
            </a:r>
          </a:p>
          <a:p>
            <a:pPr>
              <a:lnSpc>
                <a:spcPct val="107000"/>
              </a:lnSpc>
              <a:spcAft>
                <a:spcPts val="800"/>
              </a:spcAft>
            </a:pPr>
            <a:r>
              <a:rPr lang="es-ES" sz="1600">
                <a:ea typeface="Calibri" panose="020F0502020204030204" pitchFamily="34" charset="0"/>
                <a:cs typeface="Times New Roman" panose="02020603050405020304" pitchFamily="18" charset="0"/>
              </a:rPr>
              <a:t>c) Acudir directamente a un centro sanitario sin comunicarlo.</a:t>
            </a:r>
          </a:p>
          <a:p>
            <a:pPr>
              <a:lnSpc>
                <a:spcPct val="107000"/>
              </a:lnSpc>
              <a:spcAft>
                <a:spcPts val="800"/>
              </a:spcAft>
            </a:pPr>
            <a:r>
              <a:rPr lang="es-ES" sz="1600">
                <a:ea typeface="Calibri" panose="020F0502020204030204" pitchFamily="34" charset="0"/>
                <a:cs typeface="Times New Roman" panose="02020603050405020304" pitchFamily="18" charset="0"/>
              </a:rPr>
              <a:t>d) Acudir al dia siguiente a la Unidad Básica de Prevención</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435636"/>
            <a:ext cx="8713787" cy="5613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250825" y="1019175"/>
            <a:ext cx="8642350" cy="32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165.- Según el Manual Informativo sobre riesgos generales para los trabajadores de Osakidetza, en la manipulación manual de cargas se recomienda: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Mantener la espalda alineada y realizar el esfuerzo principalmente con la musculatura dorsal.</a:t>
            </a:r>
          </a:p>
          <a:p>
            <a:pPr>
              <a:lnSpc>
                <a:spcPct val="107000"/>
              </a:lnSpc>
              <a:spcAft>
                <a:spcPts val="800"/>
              </a:spcAft>
            </a:pPr>
            <a:r>
              <a:rPr lang="es-ES" sz="1600">
                <a:ea typeface="Calibri" panose="020F0502020204030204" pitchFamily="34" charset="0"/>
                <a:cs typeface="Times New Roman" panose="02020603050405020304" pitchFamily="18" charset="0"/>
              </a:rPr>
              <a:t>b) Mantener la espalda recta y flexionar las rodillas durante la elevación de la carga.</a:t>
            </a:r>
          </a:p>
          <a:p>
            <a:pPr>
              <a:lnSpc>
                <a:spcPct val="107000"/>
              </a:lnSpc>
              <a:spcAft>
                <a:spcPts val="800"/>
              </a:spcAft>
            </a:pPr>
            <a:r>
              <a:rPr lang="es-ES" sz="1600">
                <a:ea typeface="Calibri" panose="020F0502020204030204" pitchFamily="34" charset="0"/>
                <a:cs typeface="Times New Roman" panose="02020603050405020304" pitchFamily="18" charset="0"/>
              </a:rPr>
              <a:t>c) Mantener la espalda recta y realizar el esfuerzo con el tronco, evitando flexionar las piernas.</a:t>
            </a:r>
          </a:p>
          <a:p>
            <a:pPr>
              <a:lnSpc>
                <a:spcPct val="107000"/>
              </a:lnSpc>
              <a:spcAft>
                <a:spcPts val="800"/>
              </a:spcAft>
            </a:pPr>
            <a:r>
              <a:rPr lang="es-ES" sz="1600">
                <a:ea typeface="Calibri" panose="020F0502020204030204" pitchFamily="34" charset="0"/>
                <a:cs typeface="Times New Roman" panose="02020603050405020304" pitchFamily="18" charset="0"/>
              </a:rPr>
              <a:t>d) Mantener la espalda recta y repartir el esfuerzo entre espalda y brazos, reduciendo los desplazamientos.</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636912"/>
            <a:ext cx="8713787"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1282700"/>
            <a:ext cx="8785225"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166.- Según el Manual Informativo sobre riesgos generales para los trabajadores de Osakidetza, el personal más expuesto a los riesgos biológicos es:</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Todo el personal del centro sanitario sin distinción.</a:t>
            </a:r>
          </a:p>
          <a:p>
            <a:pPr>
              <a:lnSpc>
                <a:spcPct val="107000"/>
              </a:lnSpc>
              <a:spcAft>
                <a:spcPts val="800"/>
              </a:spcAft>
            </a:pPr>
            <a:r>
              <a:rPr lang="es-ES" sz="1600">
                <a:ea typeface="Calibri" panose="020F0502020204030204" pitchFamily="34" charset="0"/>
                <a:cs typeface="Times New Roman" panose="02020603050405020304" pitchFamily="18" charset="0"/>
              </a:rPr>
              <a:t>b) El personal administrativo que trabaja en centros sanitarios.</a:t>
            </a:r>
          </a:p>
          <a:p>
            <a:pPr>
              <a:lnSpc>
                <a:spcPct val="107000"/>
              </a:lnSpc>
              <a:spcAft>
                <a:spcPts val="800"/>
              </a:spcAft>
            </a:pPr>
            <a:r>
              <a:rPr lang="es-ES" sz="1600">
                <a:ea typeface="Calibri" panose="020F0502020204030204" pitchFamily="34" charset="0"/>
                <a:cs typeface="Times New Roman" panose="02020603050405020304" pitchFamily="18" charset="0"/>
              </a:rPr>
              <a:t>c) El personal que realiza tareas de limpieza exclusivamente.</a:t>
            </a:r>
          </a:p>
          <a:p>
            <a:pPr>
              <a:lnSpc>
                <a:spcPct val="107000"/>
              </a:lnSpc>
              <a:spcAft>
                <a:spcPts val="800"/>
              </a:spcAft>
            </a:pPr>
            <a:r>
              <a:rPr lang="es-ES" sz="1600">
                <a:ea typeface="Calibri" panose="020F0502020204030204" pitchFamily="34" charset="0"/>
                <a:cs typeface="Times New Roman" panose="02020603050405020304" pitchFamily="18" charset="0"/>
              </a:rPr>
              <a:t>d) El personal que presta asistencia directa a enfermos, el personal de laboratorio y el personal que trabaja con animales.</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356992"/>
            <a:ext cx="8713787" cy="72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250825" y="887413"/>
            <a:ext cx="8713788" cy="350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167.- Según el Manual Informativo sobre riesgos generales para los trabajadores de Osakidetza, en relación con la manipulación de productos químicos:</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No se recomienda oler directamente los productos químicos, salvo que sea necesario para su correcta identificación.</a:t>
            </a:r>
          </a:p>
          <a:p>
            <a:pPr>
              <a:lnSpc>
                <a:spcPct val="107000"/>
              </a:lnSpc>
              <a:spcAft>
                <a:spcPts val="800"/>
              </a:spcAft>
            </a:pPr>
            <a:r>
              <a:rPr lang="es-ES" sz="1600">
                <a:ea typeface="Calibri" panose="020F0502020204030204" pitchFamily="34" charset="0"/>
                <a:cs typeface="Times New Roman" panose="02020603050405020304" pitchFamily="18" charset="0"/>
              </a:rPr>
              <a:t>b) El trasvase de productos químicos podrá realizarse siempre que el nuevo recipiente esté correctamente cerrado.</a:t>
            </a:r>
          </a:p>
          <a:p>
            <a:pPr>
              <a:lnSpc>
                <a:spcPct val="107000"/>
              </a:lnSpc>
              <a:spcAft>
                <a:spcPts val="800"/>
              </a:spcAft>
            </a:pPr>
            <a:r>
              <a:rPr lang="es-ES" sz="1600">
                <a:ea typeface="Calibri" panose="020F0502020204030204" pitchFamily="34" charset="0"/>
                <a:cs typeface="Times New Roman" panose="02020603050405020304" pitchFamily="18" charset="0"/>
              </a:rPr>
              <a:t>c) Nunca se debe oler ni probar un producto químico, con independencia de su etiquetado o uso habitual.</a:t>
            </a:r>
          </a:p>
          <a:p>
            <a:pPr>
              <a:lnSpc>
                <a:spcPct val="107000"/>
              </a:lnSpc>
              <a:spcAft>
                <a:spcPts val="800"/>
              </a:spcAft>
            </a:pPr>
            <a:r>
              <a:rPr lang="es-ES" sz="1600">
                <a:ea typeface="Calibri" panose="020F0502020204030204" pitchFamily="34" charset="0"/>
                <a:cs typeface="Times New Roman" panose="02020603050405020304" pitchFamily="18" charset="0"/>
              </a:rPr>
              <a:t>d) Es suficiente con conservar los productos químicos en recipientes cerrados para evitar riesgos.</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5105" y="3068960"/>
            <a:ext cx="8713787" cy="6473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1069975"/>
            <a:ext cx="8856662" cy="350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168.- Según el Manual Informativo sobre riesgos laborales de los puestos que manejen ordenador, se considera “usuario de PVD”:</a:t>
            </a:r>
          </a:p>
          <a:p>
            <a:pPr>
              <a:lnSpc>
                <a:spcPct val="107000"/>
              </a:lnSpc>
              <a:spcAft>
                <a:spcPts val="800"/>
              </a:spcAft>
            </a:pP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a) El trabajador que supere 4 horas diarias o 20 horas semanales de trabajo efectivo con pantalla</a:t>
            </a:r>
          </a:p>
          <a:p>
            <a:pPr>
              <a:lnSpc>
                <a:spcPct val="107000"/>
              </a:lnSpc>
              <a:spcAft>
                <a:spcPts val="800"/>
              </a:spcAft>
            </a:pPr>
            <a:r>
              <a:rPr lang="es-ES" sz="1600">
                <a:ea typeface="Calibri" panose="020F0502020204030204" pitchFamily="34" charset="0"/>
                <a:cs typeface="Times New Roman" panose="02020603050405020304" pitchFamily="18" charset="0"/>
              </a:rPr>
              <a:t>b) El trabajador que supere 5 horas diarias o 25 horas semanales de trabajo efectivo con pantalla</a:t>
            </a:r>
          </a:p>
          <a:p>
            <a:pPr>
              <a:lnSpc>
                <a:spcPct val="107000"/>
              </a:lnSpc>
              <a:spcAft>
                <a:spcPts val="800"/>
              </a:spcAft>
            </a:pPr>
            <a:r>
              <a:rPr lang="es-ES" sz="1600">
                <a:ea typeface="Calibri" panose="020F0502020204030204" pitchFamily="34" charset="0"/>
                <a:cs typeface="Times New Roman" panose="02020603050405020304" pitchFamily="18" charset="0"/>
              </a:rPr>
              <a:t>c) El trabajador que supere 6 horas diarias o 30 horas semanales de trabajo efectivo con pantalla</a:t>
            </a:r>
          </a:p>
          <a:p>
            <a:pPr>
              <a:lnSpc>
                <a:spcPct val="107000"/>
              </a:lnSpc>
              <a:spcAft>
                <a:spcPts val="800"/>
              </a:spcAft>
            </a:pPr>
            <a:r>
              <a:rPr lang="es-ES" sz="1600">
                <a:ea typeface="Calibri" panose="020F0502020204030204" pitchFamily="34" charset="0"/>
                <a:cs typeface="Times New Roman" panose="02020603050405020304" pitchFamily="18" charset="0"/>
              </a:rPr>
              <a:t>d) El trabajador que supere 7 horas diarias o 35 horas semanales de trabajo efectivo con pantalla</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1988840"/>
            <a:ext cx="8713787" cy="7341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250825" y="1019175"/>
            <a:ext cx="8642350"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169.- Según el Manual Informativo sobre riesgos laborales de los puestos que manejen ordenador, uno de los riesgos asociados al uso de pantallas de visualización de datos es la fatiga visual, debida 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La adopción prolongada de posturas forzadas durante el trabajo con pantalla.</a:t>
            </a:r>
          </a:p>
          <a:p>
            <a:pPr>
              <a:lnSpc>
                <a:spcPct val="107000"/>
              </a:lnSpc>
              <a:spcAft>
                <a:spcPts val="800"/>
              </a:spcAft>
            </a:pPr>
            <a:r>
              <a:rPr lang="es-ES" sz="1600">
                <a:ea typeface="Calibri" panose="020F0502020204030204" pitchFamily="34" charset="0"/>
                <a:cs typeface="Times New Roman" panose="02020603050405020304" pitchFamily="18" charset="0"/>
              </a:rPr>
              <a:t>b) La ausencia de pausas periódicas en el trabajo continuado con ordenador.</a:t>
            </a:r>
          </a:p>
          <a:p>
            <a:pPr>
              <a:lnSpc>
                <a:spcPct val="107000"/>
              </a:lnSpc>
              <a:spcAft>
                <a:spcPts val="800"/>
              </a:spcAft>
            </a:pPr>
            <a:r>
              <a:rPr lang="es-ES" sz="1600">
                <a:ea typeface="Calibri" panose="020F0502020204030204" pitchFamily="34" charset="0"/>
                <a:cs typeface="Times New Roman" panose="02020603050405020304" pitchFamily="18" charset="0"/>
              </a:rPr>
              <a:t>c) La iluminación inadecuada del puesto y la presencia de brillos, reflejos y deslumbramientos en la pantalla.</a:t>
            </a:r>
          </a:p>
          <a:p>
            <a:pPr>
              <a:lnSpc>
                <a:spcPct val="107000"/>
              </a:lnSpc>
              <a:spcAft>
                <a:spcPts val="800"/>
              </a:spcAft>
            </a:pPr>
            <a:r>
              <a:rPr lang="es-ES" sz="1600">
                <a:ea typeface="Calibri" panose="020F0502020204030204" pitchFamily="34" charset="0"/>
                <a:cs typeface="Times New Roman" panose="02020603050405020304" pitchFamily="18" charset="0"/>
              </a:rPr>
              <a:t>d) El uso continuado de dispositivos de entrada como el teclado y el ratón.</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5880" y="2996952"/>
            <a:ext cx="8713787" cy="64807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ángulo 1"/>
          <p:cNvSpPr>
            <a:spLocks noChangeArrowheads="1"/>
          </p:cNvSpPr>
          <p:nvPr/>
        </p:nvSpPr>
        <p:spPr bwMode="auto">
          <a:xfrm>
            <a:off x="250825" y="1677988"/>
            <a:ext cx="8642350" cy="271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nSpc>
                <a:spcPct val="107000"/>
              </a:lnSpc>
              <a:spcAft>
                <a:spcPts val="800"/>
              </a:spcAft>
            </a:pPr>
            <a:r>
              <a:rPr lang="es-ES" sz="1600" b="1">
                <a:ea typeface="Calibri" panose="020F0502020204030204" pitchFamily="34" charset="0"/>
                <a:cs typeface="Times New Roman" panose="02020603050405020304" pitchFamily="18" charset="0"/>
              </a:rPr>
              <a:t>170.- Según el Manual Informativo sobre riesgos laborales de los puestos que manejen ordenador, en relación con las condiciones ambientales del puesto con ordenador, se recomienda:</a:t>
            </a:r>
            <a:endParaRPr lang="es-ES" sz="1600">
              <a:ea typeface="Calibri" panose="020F0502020204030204" pitchFamily="34" charset="0"/>
              <a:cs typeface="Times New Roman" panose="02020603050405020304" pitchFamily="18" charset="0"/>
            </a:endParaRPr>
          </a:p>
          <a:p>
            <a:pPr>
              <a:lnSpc>
                <a:spcPct val="107000"/>
              </a:lnSpc>
              <a:spcAft>
                <a:spcPts val="800"/>
              </a:spcAft>
            </a:pPr>
            <a:r>
              <a:rPr lang="es-ES" sz="1600">
                <a:ea typeface="Calibri" panose="020F0502020204030204" pitchFamily="34" charset="0"/>
                <a:cs typeface="Times New Roman" panose="02020603050405020304" pitchFamily="18" charset="0"/>
              </a:rPr>
              <a:t> </a:t>
            </a:r>
          </a:p>
          <a:p>
            <a:pPr>
              <a:lnSpc>
                <a:spcPct val="107000"/>
              </a:lnSpc>
              <a:spcAft>
                <a:spcPts val="800"/>
              </a:spcAft>
            </a:pPr>
            <a:r>
              <a:rPr lang="es-ES" sz="1600">
                <a:ea typeface="Calibri" panose="020F0502020204030204" pitchFamily="34" charset="0"/>
                <a:cs typeface="Times New Roman" panose="02020603050405020304" pitchFamily="18" charset="0"/>
              </a:rPr>
              <a:t>a) Colocar la pantalla paralela a las ventanas.</a:t>
            </a:r>
          </a:p>
          <a:p>
            <a:pPr>
              <a:lnSpc>
                <a:spcPct val="107000"/>
              </a:lnSpc>
              <a:spcAft>
                <a:spcPts val="800"/>
              </a:spcAft>
            </a:pPr>
            <a:r>
              <a:rPr lang="es-ES" sz="1600">
                <a:ea typeface="Calibri" panose="020F0502020204030204" pitchFamily="34" charset="0"/>
                <a:cs typeface="Times New Roman" panose="02020603050405020304" pitchFamily="18" charset="0"/>
              </a:rPr>
              <a:t>b) Reducir la iluminación general del puesto.</a:t>
            </a:r>
          </a:p>
          <a:p>
            <a:pPr>
              <a:lnSpc>
                <a:spcPct val="107000"/>
              </a:lnSpc>
              <a:spcAft>
                <a:spcPts val="800"/>
              </a:spcAft>
            </a:pPr>
            <a:r>
              <a:rPr lang="es-ES" sz="1600">
                <a:ea typeface="Calibri" panose="020F0502020204030204" pitchFamily="34" charset="0"/>
                <a:cs typeface="Times New Roman" panose="02020603050405020304" pitchFamily="18" charset="0"/>
              </a:rPr>
              <a:t>c) Orientar la pantalla perpendicularmente a las ventanas para evitar deslumbramientos.</a:t>
            </a:r>
          </a:p>
          <a:p>
            <a:pPr>
              <a:lnSpc>
                <a:spcPct val="107000"/>
              </a:lnSpc>
              <a:spcAft>
                <a:spcPts val="800"/>
              </a:spcAft>
            </a:pPr>
            <a:r>
              <a:rPr lang="es-ES" sz="1600">
                <a:ea typeface="Calibri" panose="020F0502020204030204" pitchFamily="34" charset="0"/>
                <a:cs typeface="Times New Roman" panose="02020603050405020304" pitchFamily="18" charset="0"/>
              </a:rPr>
              <a:t>d) Utilizar exclusivamente iluminación artificial.</a:t>
            </a:r>
          </a:p>
        </p:txBody>
      </p:sp>
      <p:sp>
        <p:nvSpPr>
          <p:cNvPr id="3" name="Rectángulo 2">
            <a:hlinkClick r:id="" action="ppaction://hlinkshowjump?jump=previousslide">
              <a:snd r:embed="rId2" name="explode.wav"/>
            </a:hlinkClick>
          </p:cNvPr>
          <p:cNvSpPr/>
          <p:nvPr/>
        </p:nvSpPr>
        <p:spPr>
          <a:xfrm>
            <a:off x="0" y="0"/>
            <a:ext cx="9143999"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35180" y="3645024"/>
            <a:ext cx="8713787" cy="3600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s-E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C80D"/>
        </a:solidFill>
        <a:effectLst/>
      </p:bgPr>
    </p:bg>
    <p:spTree>
      <p:nvGrpSpPr>
        <p:cNvPr id="1" name=""/>
        <p:cNvGrpSpPr/>
        <p:nvPr/>
      </p:nvGrpSpPr>
      <p:grpSpPr>
        <a:xfrm>
          <a:off x="0" y="0"/>
          <a:ext cx="0" cy="0"/>
          <a:chOff x="0" y="0"/>
          <a:chExt cx="0" cy="0"/>
        </a:xfrm>
      </p:grpSpPr>
      <p:pic>
        <p:nvPicPr>
          <p:cNvPr id="16386"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 y="1366838"/>
            <a:ext cx="762000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1_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349</TotalTime>
  <Words>337</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12</vt:i4>
      </vt:variant>
    </vt:vector>
  </HeadingPairs>
  <TitlesOfParts>
    <vt:vector size="18" baseType="lpstr">
      <vt:lpstr>Arial</vt:lpstr>
      <vt:lpstr>Calibri Light</vt:lpstr>
      <vt:lpstr>Calibri</vt:lpstr>
      <vt:lpstr>Times New Roman</vt:lpstr>
      <vt:lpstr>Office Theme</vt:lpstr>
      <vt:lpstr>1_Office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51</cp:revision>
  <dcterms:created xsi:type="dcterms:W3CDTF">2014-09-11T18:25:39Z</dcterms:created>
  <dcterms:modified xsi:type="dcterms:W3CDTF">2026-04-28T00:14:35Z</dcterms:modified>
</cp:coreProperties>
</file>