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5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7001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79" autoAdjust="0"/>
    <p:restoredTop sz="94660"/>
  </p:normalViewPr>
  <p:slideViewPr>
    <p:cSldViewPr>
      <p:cViewPr varScale="1">
        <p:scale>
          <a:sx n="65" d="100"/>
          <a:sy n="65" d="100"/>
        </p:scale>
        <p:origin x="128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0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C2C25A34-AB38-4E10-8648-0F5891C8A88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449383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A576AB-19AF-4F2D-B19A-7C5319DA395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46169367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574C5-4A90-472F-AD8D-F35CFCC4536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48455453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B346FF-9429-464A-9BF2-C54C497C70F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08380047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D13B8-248F-4C5E-8578-8C51174E4E2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008972577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15F813-92DC-4DEC-8554-1DDF332AF40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43585179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2ADAE-221D-45FA-8811-FE953A68775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324847456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F1341-43D5-4200-AA4C-5664359A24D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87162961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57346-B5E2-4795-9C20-31A24F3C1507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778682433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0A218-7052-4936-861C-633D5A01305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89147689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2AFBE0-AC45-4B37-BE25-FF06F4C43A9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29678448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06768-EF64-4A42-A11A-82C0D3D3302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22141687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55D272-6E74-4801-9D51-897C4A7DD91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057671131"/>
      </p:ext>
    </p:extLst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B81410-779A-421F-A73D-7EBEFE084BF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269963025"/>
      </p:ext>
    </p:extLst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38C80-F290-471A-AE4D-F4274071DBC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520101220"/>
      </p:ext>
    </p:extLst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4180E-0521-4663-86DB-585F04DA863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504704135"/>
      </p:ext>
    </p:extLst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D872D-0480-475A-A37B-ACE5C2694F8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01992675"/>
      </p:ext>
    </p:extLst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FA063-EA66-4500-A537-DECCAEEE9AB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72937197"/>
      </p:ext>
    </p:extLst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0AC292-622C-4A74-827E-2A8AB166F5A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900888418"/>
      </p:ext>
    </p:extLst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FB5395-0C11-4F05-8830-0A5FE24803B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90128492"/>
      </p:ext>
    </p:extLst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B9CED0-F5D4-4F30-9F1F-3ABAB780F78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280944302"/>
      </p:ext>
    </p:extLst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60DC13-60FC-4AA4-B33E-6DA20D6276D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447363323"/>
      </p:ext>
    </p:extLst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75B5A-ABAB-47ED-A83F-68F1F6DE820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745562348"/>
      </p:ext>
    </p:extLst>
  </p:cSld>
  <p:clrMapOvr>
    <a:masterClrMapping/>
  </p:clrMapOvr>
  <p:transition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B7FF4-E502-4EDA-8E2F-38D1699FEF3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066233943"/>
      </p:ext>
    </p:extLst>
  </p:cSld>
  <p:clrMapOvr>
    <a:masterClrMapping/>
  </p:clrMapOvr>
  <p:transition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27B79F-EDAA-446C-8BB6-AAEFAD2F8AC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18899504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8AC63E87-97C9-4696-9797-DAB4D8526E2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C0CC0FE4-E859-4CBA-938C-380CAE7759E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8700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himes.wav"/>
            </a:hlinkClick>
          </p:cNvPr>
          <p:cNvSpPr/>
          <p:nvPr/>
        </p:nvSpPr>
        <p:spPr>
          <a:xfrm>
            <a:off x="1547813" y="5589588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5292725" y="5589588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5124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33375"/>
            <a:ext cx="7620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ángulo 1"/>
          <p:cNvSpPr>
            <a:spLocks noChangeArrowheads="1"/>
          </p:cNvSpPr>
          <p:nvPr/>
        </p:nvSpPr>
        <p:spPr bwMode="auto">
          <a:xfrm>
            <a:off x="179388" y="935038"/>
            <a:ext cx="8713787" cy="429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41.- Según la Ley 19/2013, de 9 de diciembre, de transparencia, acceso a la información pública y buen gobierno, la transparencia de la actividad pública se aplicará a: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Las entidades de Derecho Público con personalidad jurídica propia, sin vinculación a cualquiera de las Administraciones Públicas.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Las entidades de Derecho Público con personalidad jurídica propia, vinculadas a cualquiera de las Administraciones Públicas o dependientes de ellas, incluidas las Universidades públicas.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Las entidades de Derecho Público con personalidad jurídica propia, sin vinculación a cualquiera de las Administraciones Públicas o dependientes de ellas, incluidas las Universidades privadas.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Las entidades de Derecho Público con personalidad jurídica propia, vinculadas a cualquiera de las Administraciones Públicas o dependientes de ellas, incluidas las Universidades privadas.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15168" y="2564904"/>
            <a:ext cx="8713663" cy="8640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ángulo 1"/>
          <p:cNvSpPr>
            <a:spLocks noChangeArrowheads="1"/>
          </p:cNvSpPr>
          <p:nvPr/>
        </p:nvSpPr>
        <p:spPr bwMode="auto">
          <a:xfrm>
            <a:off x="179388" y="1941513"/>
            <a:ext cx="8569325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42.- Según la Ley 19/2013, de 9 de diciembre, de transparencia, acceso a la información pública y buen gobierno, la transparencia de la actividad pública se aplicará a: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La Casa de su Majestad el Rey.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El Banco de España.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El Consejo General del Poder Judicial.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a) b) y c) son correctas.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07218" y="4286185"/>
            <a:ext cx="8713663" cy="360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ángulo 1"/>
          <p:cNvSpPr>
            <a:spLocks noChangeArrowheads="1"/>
          </p:cNvSpPr>
          <p:nvPr/>
        </p:nvSpPr>
        <p:spPr bwMode="auto">
          <a:xfrm>
            <a:off x="250825" y="755650"/>
            <a:ext cx="87852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43.- Según la Ley 19/2013, de 9 de diciembre, de transparencia, acceso a la información pública y buen gobierno, la transparencia de la actividad pública se aplicará a: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Las sociedades mercantiles en cuyo capital social la participación, directa o indirecta, de las entidades previstas en este artículo sea igual al 50 por 100.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Las sociedades mercantiles en cuyo capital social la participación, directa o indirecta, de las entidades previstas en este artículo sea inferior al 50 por 100.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Las sociedades mercantiles en cuyo capital social la participación, directa o indirecta, de las entidades previstas en este artículo sea superior al 25 por 100.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a) b) y c) son incorrectas.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3635624"/>
            <a:ext cx="8713663" cy="360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ángulo 1"/>
          <p:cNvSpPr>
            <a:spLocks noChangeArrowheads="1"/>
          </p:cNvSpPr>
          <p:nvPr/>
        </p:nvSpPr>
        <p:spPr bwMode="auto">
          <a:xfrm>
            <a:off x="179388" y="1941513"/>
            <a:ext cx="8713787" cy="244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44.- Según la Ley 19/2013, de 9 de diciembre, de transparencia, acceso a la información pública y buen gobierno, también estarán obligados: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Las organizaciones sindicales.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Las organizaciones empresariales.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Las asociaciones de pacientes y familiares.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a) y b) son correctas.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15168" y="4030911"/>
            <a:ext cx="8713663" cy="360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ángulo 1"/>
          <p:cNvSpPr>
            <a:spLocks noChangeArrowheads="1"/>
          </p:cNvSpPr>
          <p:nvPr/>
        </p:nvSpPr>
        <p:spPr bwMode="auto">
          <a:xfrm>
            <a:off x="107950" y="625475"/>
            <a:ext cx="8928100" cy="561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45.- Según la Ley 19/2013, de 9 de diciembre, de transparencia, acceso a la información pública y buen gobierno, también estarán obligados: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Las entidades privadas que perciban durante el período de un año ayudas o subvenciones públicas en una cuantía superior a 100.000 euros o cuando al menos el 40 % del total de sus ingresos anuales tengan carácter de ayuda o subvención pública, siempre que alcancen como mínimo la cantidad de 5.000 euros.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Las entidades privadas que perciban durante el período de un año ayudas o subvenciones públicas en una cuantía superior a 35.000 euros o cuando al menos el 30 % del total de sus ingresos anuales tengan carácter de ayuda o subvención pública, siempre que alcancen como mínimo la cantidad de 10.000 euros.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Las entidades privadas que perciban durante el período de un año ayudas o subvenciones públicas en una cuantía superior a 55.000 euros o cuando al menos el 20 % del total de sus ingresos anuales tengan carácter de ayuda o subvención pública, siempre que alcancen como mínimo la cantidad de 25.000 euros.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Las entidades privadas que perciban durante el período de un año ayudas o subvenciones públicas en una cuantía superior a 45.000 euros o cuando al menos el 10 % del total de sus ingresos anuales tengan carácter de ayuda o subvención pública, siempre que alcancen como mínimo la cantidad de 15.000 euros.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-12596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98364" y="1484784"/>
            <a:ext cx="8713663" cy="12242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ángulo 1"/>
          <p:cNvSpPr>
            <a:spLocks noChangeArrowheads="1"/>
          </p:cNvSpPr>
          <p:nvPr/>
        </p:nvSpPr>
        <p:spPr bwMode="auto">
          <a:xfrm>
            <a:off x="250825" y="935038"/>
            <a:ext cx="8713788" cy="429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46.- Según la Ley 19/2013, de 9 de diciembre, de transparencia, acceso a la información pública y buen gobierno: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La información sujeta a las obligaciones de transparencia será publicada en las correspondientes sedes electrónicas o páginas web de una manera difícil de entender para los interesados y, preferiblemente, en formatos reutilizables.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La información sujeta a las obligaciones de transparencia será publicada en las correspondientes sedes electrónicas o páginas web y de una manera clara, estructurada y entendible para los interesados y preferiblemente, en formatos reutilizables.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La información sujeta a las obligaciones de transparencia será publicada en las correspondientes sedes electrónicas o páginas web y de una manera clara, estructurada y entendible para los interesados y, preferiblemente, en formatos que no se puedan volver a reutilizar.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a) b) y c) son incorrectas.</a:t>
            </a:r>
          </a:p>
        </p:txBody>
      </p:sp>
      <p:sp>
        <p:nvSpPr>
          <p:cNvPr id="7" name="Rectángulo 6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Rectángulo 7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511" y="2852862"/>
            <a:ext cx="8713663" cy="8641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ángulo 1"/>
          <p:cNvSpPr>
            <a:spLocks noChangeArrowheads="1"/>
          </p:cNvSpPr>
          <p:nvPr/>
        </p:nvSpPr>
        <p:spPr bwMode="auto">
          <a:xfrm>
            <a:off x="250825" y="984250"/>
            <a:ext cx="8642350" cy="482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47.- Según la Ley 19/2013, de 9 de diciembre, de transparencia, acceso a la información pública y buen gobierno: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Toda la información será comprensible, de acceso fácil y con un coste mínimo y estará a disposición de las personas con discapacidad en una modalidad suministrada por medios o en formatos adecuados de manera que resulten accesibles y comprensibles, conforme al principio de accesibilidad universal y diseño para todos.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Toda la información será comprensible, de acceso fácil y con un coste mínimo y estará a disposición de las personas con discapacidad en una modalidad suministrada por medios o en formatos adecuados de manera que resulten a veces accesibles y comprensibles.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Toda la información será comprensible, de acceso fácil y gratuito y estará a disposición de las personas con discapacidad en una modalidad suministrada por medios o en formatos adecuados de manera que resulten accesibles y comprensibles, conforme al principio de accesibilidad universal y diseño para todos.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Toda la información será comprensible, de acceso fácil y gratuito y estará a disposición de las personas con discapacidad en una modalidad que dificulte la accesibilidad y comprensión.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512" y="3933056"/>
            <a:ext cx="8713663" cy="12241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ángulo 1"/>
          <p:cNvSpPr>
            <a:spLocks noChangeArrowheads="1"/>
          </p:cNvSpPr>
          <p:nvPr/>
        </p:nvSpPr>
        <p:spPr bwMode="auto">
          <a:xfrm>
            <a:off x="250825" y="1069975"/>
            <a:ext cx="8713788" cy="350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48.- Según la Ley 19/2013, de 9 de diciembre, de transparencia, acceso a la información pública y buen gobierno: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Los sujetos comprendidos en el ámbito de aplicación publicarán información relativa a las funciones que desarrollan, la normativa que les sea de aplicación, así como a su estructura organizativa.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Los sujetos comprendidos en el ámbito de aplicación incluirán un organigrama actualizado que identifique a los responsables de los diferentes órganos.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Los sujetos comprendidos en el ámbito de aplicación incluirán su perfil y trayectoria profesional.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a) b) y c) son correctas.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8384" y="4179194"/>
            <a:ext cx="8713663" cy="360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ángulo 1"/>
          <p:cNvSpPr>
            <a:spLocks noChangeArrowheads="1"/>
          </p:cNvSpPr>
          <p:nvPr/>
        </p:nvSpPr>
        <p:spPr bwMode="auto">
          <a:xfrm>
            <a:off x="179388" y="1487488"/>
            <a:ext cx="8785225" cy="402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49.- Según la Ley 19/2013, de 9 de diciembre, de transparencia, acceso a la información pública y buen gobierno: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El grado de cumplimiento y resultados de las Administraciones Públicas deberán ser objeto de evaluación y publicación periódica junto con los indicadores de medida y valoración, en la forma en que se determine por cada Administración competente.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El grado de cumplimiento y resultados de las Administraciones Públicas deberán ser objeto de evaluación, pero no de la publicación periódica.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Las Administraciones Públicas no publicarán los planes y programas anuales y plurianuales en los que se fijen objetivos concretos.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El grado de cumplimiento y resultados de las Administraciones Públicas deberán ser objeto de evaluación y publicación periódica sin adjuntar los indicadores de medida y valoración, en la forma en que se determine por cada Administración competente.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511" y="2492896"/>
            <a:ext cx="8713663" cy="792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ángulo 1"/>
          <p:cNvSpPr>
            <a:spLocks noChangeArrowheads="1"/>
          </p:cNvSpPr>
          <p:nvPr/>
        </p:nvSpPr>
        <p:spPr bwMode="auto">
          <a:xfrm>
            <a:off x="323850" y="911225"/>
            <a:ext cx="8569325" cy="4030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50.- Según la Ley 19/2013, de 9 de diciembre, de transparencia, acceso a la información pública y buen gobierno, las Administraciones Públicas, en el ámbito de sus competencias, publicarán: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Los documentos que, conforme a la legislación sectorial vigente, deban ser sometidos a un período de información pública durante su tramitación.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Las directrices, instrucciones, acuerdos, circulares o respuestas a consultas planteadas por los particulares u otros órganos en la medida en que supongan una interpretación del Derecho o tengan efectos jurídicos.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Los Anteproyectos de Ley y los proyectos de Decretos Legislativos cuya iniciativa les corresponda, cuando se soliciten los dictámenes a los órganos consultivos correspondientes.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a) b) y c) son correctas.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1680" y="4581774"/>
            <a:ext cx="8713663" cy="360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700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688" y="0"/>
            <a:ext cx="7032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1_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357</TotalTime>
  <Words>485</Words>
  <Application>Microsoft Office PowerPoint</Application>
  <PresentationFormat>Presentación en pantalla (4:3)</PresentationFormat>
  <Paragraphs>62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8" baseType="lpstr">
      <vt:lpstr>Arial</vt:lpstr>
      <vt:lpstr>Calibri Light</vt:lpstr>
      <vt:lpstr>Calibri</vt:lpstr>
      <vt:lpstr>Times New Roman</vt:lpstr>
      <vt:lpstr>Office Theme</vt:lpstr>
      <vt:lpstr>1_Office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52</cp:revision>
  <dcterms:created xsi:type="dcterms:W3CDTF">2014-09-11T18:25:39Z</dcterms:created>
  <dcterms:modified xsi:type="dcterms:W3CDTF">2026-04-26T02:12:52Z</dcterms:modified>
</cp:coreProperties>
</file>