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98"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0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DC16BCE-20B9-4714-A19F-A945F5AA47F4}" type="slidenum">
              <a:rPr lang="es-ES" altLang="es-ES"/>
              <a:pPr>
                <a:defRPr/>
              </a:pPr>
              <a:t>‹Nº›</a:t>
            </a:fld>
            <a:endParaRPr lang="es-ES" altLang="es-ES" dirty="0"/>
          </a:p>
        </p:txBody>
      </p:sp>
    </p:spTree>
    <p:extLst>
      <p:ext uri="{BB962C8B-B14F-4D97-AF65-F5344CB8AC3E}">
        <p14:creationId xmlns:p14="http://schemas.microsoft.com/office/powerpoint/2010/main" val="1903339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6D2BD95-447B-43FD-8F18-AE2D63A8D215}" type="slidenum">
              <a:rPr lang="es-ES" altLang="es-ES"/>
              <a:pPr>
                <a:defRPr/>
              </a:pPr>
              <a:t>‹Nº›</a:t>
            </a:fld>
            <a:endParaRPr lang="es-ES" altLang="es-ES" dirty="0"/>
          </a:p>
        </p:txBody>
      </p:sp>
    </p:spTree>
    <p:extLst>
      <p:ext uri="{BB962C8B-B14F-4D97-AF65-F5344CB8AC3E}">
        <p14:creationId xmlns:p14="http://schemas.microsoft.com/office/powerpoint/2010/main" val="1004780915"/>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0D2F7C5-002A-4909-A3F0-C98AD8163FFF}" type="slidenum">
              <a:rPr lang="es-ES" altLang="es-ES"/>
              <a:pPr>
                <a:defRPr/>
              </a:pPr>
              <a:t>‹Nº›</a:t>
            </a:fld>
            <a:endParaRPr lang="es-ES" altLang="es-ES" dirty="0"/>
          </a:p>
        </p:txBody>
      </p:sp>
    </p:spTree>
    <p:extLst>
      <p:ext uri="{BB962C8B-B14F-4D97-AF65-F5344CB8AC3E}">
        <p14:creationId xmlns:p14="http://schemas.microsoft.com/office/powerpoint/2010/main" val="162733187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080A991-AD6B-4CCA-84FD-C1907E5D19F7}" type="slidenum">
              <a:rPr lang="es-ES" altLang="es-ES"/>
              <a:pPr>
                <a:defRPr/>
              </a:pPr>
              <a:t>‹Nº›</a:t>
            </a:fld>
            <a:endParaRPr lang="es-ES" altLang="es-ES" dirty="0"/>
          </a:p>
        </p:txBody>
      </p:sp>
    </p:spTree>
    <p:extLst>
      <p:ext uri="{BB962C8B-B14F-4D97-AF65-F5344CB8AC3E}">
        <p14:creationId xmlns:p14="http://schemas.microsoft.com/office/powerpoint/2010/main" val="3280933488"/>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2FDEB94-8BBF-4F04-AE98-DF47A3567A81}" type="slidenum">
              <a:rPr lang="es-ES" altLang="es-ES"/>
              <a:pPr>
                <a:defRPr/>
              </a:pPr>
              <a:t>‹Nº›</a:t>
            </a:fld>
            <a:endParaRPr lang="es-ES" altLang="es-ES" dirty="0"/>
          </a:p>
        </p:txBody>
      </p:sp>
    </p:spTree>
    <p:extLst>
      <p:ext uri="{BB962C8B-B14F-4D97-AF65-F5344CB8AC3E}">
        <p14:creationId xmlns:p14="http://schemas.microsoft.com/office/powerpoint/2010/main" val="5994946"/>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45BD8D4C-F201-4A83-99A0-D3A26D9464A5}" type="slidenum">
              <a:rPr lang="es-ES" altLang="es-ES"/>
              <a:pPr>
                <a:defRPr/>
              </a:pPr>
              <a:t>‹Nº›</a:t>
            </a:fld>
            <a:endParaRPr lang="es-ES" altLang="es-ES" dirty="0"/>
          </a:p>
        </p:txBody>
      </p:sp>
    </p:spTree>
    <p:extLst>
      <p:ext uri="{BB962C8B-B14F-4D97-AF65-F5344CB8AC3E}">
        <p14:creationId xmlns:p14="http://schemas.microsoft.com/office/powerpoint/2010/main" val="2076242299"/>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869B5002-76D4-4E75-BD8A-E34F5588FD17}" type="slidenum">
              <a:rPr lang="es-ES" altLang="es-ES"/>
              <a:pPr>
                <a:defRPr/>
              </a:pPr>
              <a:t>‹Nº›</a:t>
            </a:fld>
            <a:endParaRPr lang="es-ES" altLang="es-ES" dirty="0"/>
          </a:p>
        </p:txBody>
      </p:sp>
    </p:spTree>
    <p:extLst>
      <p:ext uri="{BB962C8B-B14F-4D97-AF65-F5344CB8AC3E}">
        <p14:creationId xmlns:p14="http://schemas.microsoft.com/office/powerpoint/2010/main" val="3508656368"/>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AC74309A-9D7D-4ECB-BD6D-B812F67961EA}" type="slidenum">
              <a:rPr lang="es-ES" altLang="es-ES"/>
              <a:pPr>
                <a:defRPr/>
              </a:pPr>
              <a:t>‹Nº›</a:t>
            </a:fld>
            <a:endParaRPr lang="es-ES" altLang="es-ES" dirty="0"/>
          </a:p>
        </p:txBody>
      </p:sp>
    </p:spTree>
    <p:extLst>
      <p:ext uri="{BB962C8B-B14F-4D97-AF65-F5344CB8AC3E}">
        <p14:creationId xmlns:p14="http://schemas.microsoft.com/office/powerpoint/2010/main" val="2011479946"/>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FC0DA7C-25D6-4564-8805-17FA145C2A19}" type="slidenum">
              <a:rPr lang="es-ES" altLang="es-ES"/>
              <a:pPr>
                <a:defRPr/>
              </a:pPr>
              <a:t>‹Nº›</a:t>
            </a:fld>
            <a:endParaRPr lang="es-ES" altLang="es-ES" dirty="0"/>
          </a:p>
        </p:txBody>
      </p:sp>
    </p:spTree>
    <p:extLst>
      <p:ext uri="{BB962C8B-B14F-4D97-AF65-F5344CB8AC3E}">
        <p14:creationId xmlns:p14="http://schemas.microsoft.com/office/powerpoint/2010/main" val="1487377574"/>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5CA7F779-8321-4D66-977B-8B5C09192438}" type="slidenum">
              <a:rPr lang="es-ES" altLang="es-ES"/>
              <a:pPr>
                <a:defRPr/>
              </a:pPr>
              <a:t>‹Nº›</a:t>
            </a:fld>
            <a:endParaRPr lang="es-ES" altLang="es-ES" dirty="0"/>
          </a:p>
        </p:txBody>
      </p:sp>
    </p:spTree>
    <p:extLst>
      <p:ext uri="{BB962C8B-B14F-4D97-AF65-F5344CB8AC3E}">
        <p14:creationId xmlns:p14="http://schemas.microsoft.com/office/powerpoint/2010/main" val="1622298879"/>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D31C85B-6CAF-405E-833E-3C19CCE3D59B}" type="slidenum">
              <a:rPr lang="es-ES" altLang="es-ES"/>
              <a:pPr>
                <a:defRPr/>
              </a:pPr>
              <a:t>‹Nº›</a:t>
            </a:fld>
            <a:endParaRPr lang="es-ES" altLang="es-ES" dirty="0"/>
          </a:p>
        </p:txBody>
      </p:sp>
    </p:spTree>
    <p:extLst>
      <p:ext uri="{BB962C8B-B14F-4D97-AF65-F5344CB8AC3E}">
        <p14:creationId xmlns:p14="http://schemas.microsoft.com/office/powerpoint/2010/main" val="138456393"/>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0611FB4-89F8-4114-8615-A650A7DAA232}" type="slidenum">
              <a:rPr lang="es-ES" altLang="es-ES"/>
              <a:pPr>
                <a:defRPr/>
              </a:pPr>
              <a:t>‹Nº›</a:t>
            </a:fld>
            <a:endParaRPr lang="es-ES" altLang="es-ES" dirty="0"/>
          </a:p>
        </p:txBody>
      </p:sp>
    </p:spTree>
    <p:extLst>
      <p:ext uri="{BB962C8B-B14F-4D97-AF65-F5344CB8AC3E}">
        <p14:creationId xmlns:p14="http://schemas.microsoft.com/office/powerpoint/2010/main" val="78301308"/>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CE08B9E-0AF2-47B8-84DA-00430E280BF8}" type="slidenum">
              <a:rPr lang="es-ES" altLang="es-ES"/>
              <a:pPr>
                <a:defRPr/>
              </a:pPr>
              <a:t>‹Nº›</a:t>
            </a:fld>
            <a:endParaRPr lang="es-ES" altLang="es-ES" dirty="0"/>
          </a:p>
        </p:txBody>
      </p:sp>
    </p:spTree>
    <p:extLst>
      <p:ext uri="{BB962C8B-B14F-4D97-AF65-F5344CB8AC3E}">
        <p14:creationId xmlns:p14="http://schemas.microsoft.com/office/powerpoint/2010/main" val="3919669818"/>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3F06C58-5730-42B6-932B-C93A2D24A785}" type="slidenum">
              <a:rPr lang="es-ES" altLang="es-ES"/>
              <a:pPr>
                <a:defRPr/>
              </a:pPr>
              <a:t>‹Nº›</a:t>
            </a:fld>
            <a:endParaRPr lang="es-ES" altLang="es-ES" dirty="0"/>
          </a:p>
        </p:txBody>
      </p:sp>
    </p:spTree>
    <p:extLst>
      <p:ext uri="{BB962C8B-B14F-4D97-AF65-F5344CB8AC3E}">
        <p14:creationId xmlns:p14="http://schemas.microsoft.com/office/powerpoint/2010/main" val="737861987"/>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FFAB266-0280-42BB-A098-6A55C3920703}" type="slidenum">
              <a:rPr lang="es-ES" altLang="es-ES"/>
              <a:pPr>
                <a:defRPr/>
              </a:pPr>
              <a:t>‹Nº›</a:t>
            </a:fld>
            <a:endParaRPr lang="es-ES" altLang="es-ES" dirty="0"/>
          </a:p>
        </p:txBody>
      </p:sp>
    </p:spTree>
    <p:extLst>
      <p:ext uri="{BB962C8B-B14F-4D97-AF65-F5344CB8AC3E}">
        <p14:creationId xmlns:p14="http://schemas.microsoft.com/office/powerpoint/2010/main" val="2256286446"/>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545CFA9-5FBF-470D-8D6D-A23907DF4C82}" type="slidenum">
              <a:rPr lang="es-ES" altLang="es-ES"/>
              <a:pPr>
                <a:defRPr/>
              </a:pPr>
              <a:t>‹Nº›</a:t>
            </a:fld>
            <a:endParaRPr lang="es-ES" altLang="es-ES" dirty="0"/>
          </a:p>
        </p:txBody>
      </p:sp>
    </p:spTree>
    <p:extLst>
      <p:ext uri="{BB962C8B-B14F-4D97-AF65-F5344CB8AC3E}">
        <p14:creationId xmlns:p14="http://schemas.microsoft.com/office/powerpoint/2010/main" val="2123016437"/>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F859165-91C1-438A-8D82-279DCB5A7948}" type="slidenum">
              <a:rPr lang="es-ES" altLang="es-ES"/>
              <a:pPr>
                <a:defRPr/>
              </a:pPr>
              <a:t>‹Nº›</a:t>
            </a:fld>
            <a:endParaRPr lang="es-ES" altLang="es-ES" dirty="0"/>
          </a:p>
        </p:txBody>
      </p:sp>
    </p:spTree>
    <p:extLst>
      <p:ext uri="{BB962C8B-B14F-4D97-AF65-F5344CB8AC3E}">
        <p14:creationId xmlns:p14="http://schemas.microsoft.com/office/powerpoint/2010/main" val="1478070140"/>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44DFF522-11C7-46E2-88DD-FDDDCA30DFBA}" type="slidenum">
              <a:rPr lang="es-ES" altLang="es-ES"/>
              <a:pPr>
                <a:defRPr/>
              </a:pPr>
              <a:t>‹Nº›</a:t>
            </a:fld>
            <a:endParaRPr lang="es-ES" altLang="es-ES" dirty="0"/>
          </a:p>
        </p:txBody>
      </p:sp>
    </p:spTree>
    <p:extLst>
      <p:ext uri="{BB962C8B-B14F-4D97-AF65-F5344CB8AC3E}">
        <p14:creationId xmlns:p14="http://schemas.microsoft.com/office/powerpoint/2010/main" val="1300483993"/>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2200875D-5CD2-47B7-A2EC-45281345573C}" type="slidenum">
              <a:rPr lang="es-ES" altLang="es-ES"/>
              <a:pPr>
                <a:defRPr/>
              </a:pPr>
              <a:t>‹Nº›</a:t>
            </a:fld>
            <a:endParaRPr lang="es-ES" altLang="es-ES" dirty="0"/>
          </a:p>
        </p:txBody>
      </p:sp>
    </p:spTree>
    <p:extLst>
      <p:ext uri="{BB962C8B-B14F-4D97-AF65-F5344CB8AC3E}">
        <p14:creationId xmlns:p14="http://schemas.microsoft.com/office/powerpoint/2010/main" val="1270531593"/>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4506B0F8-149E-46FD-A5A1-40EF22F9E5FA}" type="slidenum">
              <a:rPr lang="es-ES" altLang="es-ES"/>
              <a:pPr>
                <a:defRPr/>
              </a:pPr>
              <a:t>‹Nº›</a:t>
            </a:fld>
            <a:endParaRPr lang="es-ES" altLang="es-ES" dirty="0"/>
          </a:p>
        </p:txBody>
      </p:sp>
    </p:spTree>
    <p:extLst>
      <p:ext uri="{BB962C8B-B14F-4D97-AF65-F5344CB8AC3E}">
        <p14:creationId xmlns:p14="http://schemas.microsoft.com/office/powerpoint/2010/main" val="1516158303"/>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29D71FA-C3A0-46C6-AF4C-33B2AAF42DAF}" type="slidenum">
              <a:rPr lang="es-ES" altLang="es-ES"/>
              <a:pPr>
                <a:defRPr/>
              </a:pPr>
              <a:t>‹Nº›</a:t>
            </a:fld>
            <a:endParaRPr lang="es-ES" altLang="es-ES" dirty="0"/>
          </a:p>
        </p:txBody>
      </p:sp>
    </p:spTree>
    <p:extLst>
      <p:ext uri="{BB962C8B-B14F-4D97-AF65-F5344CB8AC3E}">
        <p14:creationId xmlns:p14="http://schemas.microsoft.com/office/powerpoint/2010/main" val="815922663"/>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ADA3972-32D4-4697-87BB-95C0FF979A2E}" type="slidenum">
              <a:rPr lang="es-ES" altLang="es-ES"/>
              <a:pPr>
                <a:defRPr/>
              </a:pPr>
              <a:t>‹Nº›</a:t>
            </a:fld>
            <a:endParaRPr lang="es-ES" altLang="es-ES" dirty="0"/>
          </a:p>
        </p:txBody>
      </p:sp>
    </p:spTree>
    <p:extLst>
      <p:ext uri="{BB962C8B-B14F-4D97-AF65-F5344CB8AC3E}">
        <p14:creationId xmlns:p14="http://schemas.microsoft.com/office/powerpoint/2010/main" val="1511749666"/>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C5B7718-F725-467A-BBC1-6026D723C6C3}" type="slidenum">
              <a:rPr lang="es-ES" altLang="es-ES"/>
              <a:pPr>
                <a:defRPr/>
              </a:pPr>
              <a:t>‹Nº›</a:t>
            </a:fld>
            <a:endParaRPr lang="es-ES" altLang="es-ES" dirty="0"/>
          </a:p>
        </p:txBody>
      </p:sp>
    </p:spTree>
    <p:extLst>
      <p:ext uri="{BB962C8B-B14F-4D97-AF65-F5344CB8AC3E}">
        <p14:creationId xmlns:p14="http://schemas.microsoft.com/office/powerpoint/2010/main" val="2863399422"/>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0A4CE45-850C-4500-AAF5-0BAC6272A20A}" type="slidenum">
              <a:rPr lang="es-ES" altLang="es-ES"/>
              <a:pPr>
                <a:defRPr/>
              </a:pPr>
              <a:t>‹Nº›</a:t>
            </a:fld>
            <a:endParaRPr lang="es-ES" altLang="es-ES" dirty="0"/>
          </a:p>
        </p:txBody>
      </p:sp>
    </p:spTree>
    <p:extLst>
      <p:ext uri="{BB962C8B-B14F-4D97-AF65-F5344CB8AC3E}">
        <p14:creationId xmlns:p14="http://schemas.microsoft.com/office/powerpoint/2010/main" val="345785799"/>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459C06D-7726-4018-A49D-B366291C8288}" type="slidenum">
              <a:rPr lang="es-ES" altLang="es-ES"/>
              <a:pPr>
                <a:defRPr/>
              </a:pPr>
              <a:t>‹Nº›</a:t>
            </a:fld>
            <a:endParaRPr lang="es-ES" altLang="es-ES" dirty="0"/>
          </a:p>
        </p:txBody>
      </p:sp>
    </p:spTree>
    <p:extLst>
      <p:ext uri="{BB962C8B-B14F-4D97-AF65-F5344CB8AC3E}">
        <p14:creationId xmlns:p14="http://schemas.microsoft.com/office/powerpoint/2010/main" val="1728785561"/>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0BD59A2A-D26E-4712-A614-8C0FC67A2B09}"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1E8DAD0E-66B9-482C-8E8D-95A507E863A8}"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5.xml"/><Relationship Id="rId1" Type="http://schemas.openxmlformats.org/officeDocument/2006/relationships/slideLayout" Target="../slideLayouts/slideLayout13.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0080"/>
        </a:solidFill>
        <a:effectLst/>
      </p:bgPr>
    </p:bg>
    <p:spTree>
      <p:nvGrpSpPr>
        <p:cNvPr id="1" name=""/>
        <p:cNvGrpSpPr/>
        <p:nvPr/>
      </p:nvGrpSpPr>
      <p:grpSpPr>
        <a:xfrm>
          <a:off x="0" y="0"/>
          <a:ext cx="0" cy="0"/>
          <a:chOff x="0" y="0"/>
          <a:chExt cx="0" cy="0"/>
        </a:xfrm>
      </p:grpSpPr>
      <p:sp>
        <p:nvSpPr>
          <p:cNvPr id="2" name="Rectángulo redondeado 1">
            <a:hlinkClick r:id="rId2" action="ppaction://hlinksldjump">
              <a:snd r:embed="rId3"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5124" name="Imagen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07950" y="1109663"/>
            <a:ext cx="8928100" cy="455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31.- Según el Decreto 186/2005, de 19 de julio, de Puestos Funcionales del Ente Público Osakidetza, el número de efectivos de las Plantillas Funcionales vendrá limitada por:</a:t>
            </a:r>
          </a:p>
          <a:p>
            <a:pPr>
              <a:lnSpc>
                <a:spcPct val="107000"/>
              </a:lnSpc>
              <a:spcAft>
                <a:spcPts val="800"/>
              </a:spcAft>
            </a:pP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La Plantilla Estructural aprobada por el Consejo de Administración para la Organización, constituida por el total de efectivos por Grupo Profesional del conjunto de las Organizaciones de Servicios que integran el Ente Público Osakidetza-Servicio vasco de salud.</a:t>
            </a:r>
          </a:p>
          <a:p>
            <a:pPr>
              <a:lnSpc>
                <a:spcPct val="107000"/>
              </a:lnSpc>
              <a:spcAft>
                <a:spcPts val="800"/>
              </a:spcAft>
            </a:pPr>
            <a:r>
              <a:rPr lang="es-ES" sz="1600">
                <a:ea typeface="Calibri" panose="020F0502020204030204" pitchFamily="34" charset="0"/>
                <a:cs typeface="Times New Roman" panose="02020603050405020304" pitchFamily="18" charset="0"/>
              </a:rPr>
              <a:t>b) La Plantilla Estructural aprobada por el Consejo de Administración para la Organización, constituida por algunos efectivos por Grupo Profesional del conjunto de las Organizaciones de Servicios que integran el Ente Público Osakidetza-Servicio vasco de salud.</a:t>
            </a:r>
          </a:p>
          <a:p>
            <a:pPr>
              <a:lnSpc>
                <a:spcPct val="107000"/>
              </a:lnSpc>
              <a:spcAft>
                <a:spcPts val="800"/>
              </a:spcAft>
            </a:pPr>
            <a:r>
              <a:rPr lang="es-ES" sz="1600">
                <a:ea typeface="Calibri" panose="020F0502020204030204" pitchFamily="34" charset="0"/>
                <a:cs typeface="Times New Roman" panose="02020603050405020304" pitchFamily="18" charset="0"/>
              </a:rPr>
              <a:t>c) La Plantilla Estructural aprobada por el Consejo de Administración para la Organización, constituida por un 25% de efectivos por Grupo Profesional del conjunto de las Organizaciones de Servicios que integran el Ente Público Osakidetza-Servicio vasco de salud.</a:t>
            </a:r>
          </a:p>
          <a:p>
            <a:pPr>
              <a:lnSpc>
                <a:spcPct val="107000"/>
              </a:lnSpc>
              <a:spcAft>
                <a:spcPts val="800"/>
              </a:spcAft>
            </a:pPr>
            <a:r>
              <a:rPr lang="es-ES" sz="1600">
                <a:ea typeface="Calibri" panose="020F0502020204030204" pitchFamily="34" charset="0"/>
                <a:cs typeface="Times New Roman" panose="02020603050405020304" pitchFamily="18" charset="0"/>
              </a:rPr>
              <a:t>d) La Plantilla Estructural aprobada por el Consejo de Administración para la Organización, constituida por un 50% de efectivos por Grupo Profesional del conjunto de las Organizaciones de Servicios que integran el Ente Público Osakidetza-Servicio vasco de salud.</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2060848"/>
            <a:ext cx="8713663" cy="9361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793750"/>
            <a:ext cx="8785225" cy="508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32.- Según el Decreto 186/2005, de 19 de julio, de Puestos Funcionales del Ente Público Osakidetza: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Los efectivos incluidos en las Plantillas Funcionales de las distintas Organizaciones de Servicios, no podrán ser objeto de modificación mediante traslado, amortización y creación de alguno de los efectivos pertenecientes a dichas Plantillas Funcionales.</a:t>
            </a:r>
          </a:p>
          <a:p>
            <a:pPr>
              <a:lnSpc>
                <a:spcPct val="107000"/>
              </a:lnSpc>
              <a:spcAft>
                <a:spcPts val="800"/>
              </a:spcAft>
            </a:pPr>
            <a:r>
              <a:rPr lang="es-ES" sz="1600">
                <a:ea typeface="Calibri" panose="020F0502020204030204" pitchFamily="34" charset="0"/>
                <a:cs typeface="Times New Roman" panose="02020603050405020304" pitchFamily="18" charset="0"/>
              </a:rPr>
              <a:t>b) El 25% de los efectivos incluidos en las Plantillas Funcionales de las distintas Organizaciones de Servicios, podrán ser objeto de modificación mediante traslado, amortización y creación de alguno de los efectivos pertenecientes a dichas Plantillas Funcionales.</a:t>
            </a:r>
          </a:p>
          <a:p>
            <a:pPr>
              <a:lnSpc>
                <a:spcPct val="107000"/>
              </a:lnSpc>
              <a:spcAft>
                <a:spcPts val="800"/>
              </a:spcAft>
            </a:pPr>
            <a:r>
              <a:rPr lang="es-ES" sz="1600">
                <a:ea typeface="Calibri" panose="020F0502020204030204" pitchFamily="34" charset="0"/>
                <a:cs typeface="Times New Roman" panose="02020603050405020304" pitchFamily="18" charset="0"/>
              </a:rPr>
              <a:t>c) El 50% de los efectivos incluidos en las Plantillas Funcionales de las distintas Organizaciones de Servicios, podrán ser objeto de modificación mediante traslado, amortización y creación de alguno de los efectivos pertenecientes a dichas Plantillas Funcionales.</a:t>
            </a:r>
          </a:p>
          <a:p>
            <a:pPr>
              <a:lnSpc>
                <a:spcPct val="107000"/>
              </a:lnSpc>
              <a:spcAft>
                <a:spcPts val="800"/>
              </a:spcAft>
            </a:pPr>
            <a:r>
              <a:rPr lang="es-ES" sz="1600">
                <a:ea typeface="Calibri" panose="020F0502020204030204" pitchFamily="34" charset="0"/>
                <a:cs typeface="Times New Roman" panose="02020603050405020304" pitchFamily="18" charset="0"/>
              </a:rPr>
              <a:t>d) Los efectivos incluidos en las Plantillas Funcionales de las distintas Organizaciones de Servicios, podrán ser objeto de modificación mediante traslado, amortización y creación de alguno de los efectivos pertenecientes a dichas Plantillas Funcionales.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6809" y="4869159"/>
            <a:ext cx="8713663" cy="10077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492125"/>
            <a:ext cx="8713788" cy="403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33.- Según el Decreto 186/2005, de 19 de julio, de Puestos Funcionales del Ente Público Osakidetza: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Los efectivos pertenecientes a las distintas Organizaciones de Servicios podrán ser objeto de traslado entre las mismas mediante Resolución del Director General de Osakidetza-Servicio vasco de Salud.</a:t>
            </a:r>
          </a:p>
          <a:p>
            <a:pPr>
              <a:lnSpc>
                <a:spcPct val="107000"/>
              </a:lnSpc>
              <a:spcAft>
                <a:spcPts val="800"/>
              </a:spcAft>
            </a:pPr>
            <a:r>
              <a:rPr lang="es-ES" sz="1600">
                <a:ea typeface="Calibri" panose="020F0502020204030204" pitchFamily="34" charset="0"/>
                <a:cs typeface="Times New Roman" panose="02020603050405020304" pitchFamily="18" charset="0"/>
              </a:rPr>
              <a:t>b) Los efectivos pertenecientes a las distintas Organizaciones de Servicios no pueden ser objeto de traslado entre las mismas mediante Resolución del Director General de Osakidetza-Servicio vasco de Salud.</a:t>
            </a:r>
          </a:p>
          <a:p>
            <a:pPr>
              <a:lnSpc>
                <a:spcPct val="107000"/>
              </a:lnSpc>
              <a:spcAft>
                <a:spcPts val="800"/>
              </a:spcAft>
            </a:pPr>
            <a:r>
              <a:rPr lang="es-ES" sz="1600">
                <a:ea typeface="Calibri" panose="020F0502020204030204" pitchFamily="34" charset="0"/>
                <a:cs typeface="Times New Roman" panose="02020603050405020304" pitchFamily="18" charset="0"/>
              </a:rPr>
              <a:t>c) Los efectivos pertenecientes a las distintas Organizaciones de Servicios podrán ser objeto de traslado sólo dentro de la misma organización mediante Resolución del Director General de Osakidetza-Servicio vasco de Salud.</a:t>
            </a:r>
          </a:p>
          <a:p>
            <a:pPr>
              <a:lnSpc>
                <a:spcPct val="107000"/>
              </a:lnSpc>
              <a:spcAft>
                <a:spcPts val="800"/>
              </a:spcAft>
            </a:pPr>
            <a:r>
              <a:rPr lang="es-ES" sz="160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71437" y="1484784"/>
            <a:ext cx="8713663" cy="8641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250825" y="439738"/>
            <a:ext cx="8642350"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34.- Según el Decreto 186/2005, de 19 de julio, de Puestos Funcionales del Ente Público Osakidetza: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Las modificaciones de Plantilla Funcional que no conlleven alteración de la Plantilla Estructural de una Organización de Servicios serán aprobadas por Resolución del Director-Gerente de la misma.</a:t>
            </a:r>
          </a:p>
          <a:p>
            <a:pPr>
              <a:lnSpc>
                <a:spcPct val="107000"/>
              </a:lnSpc>
              <a:spcAft>
                <a:spcPts val="800"/>
              </a:spcAft>
            </a:pPr>
            <a:r>
              <a:rPr lang="es-ES" sz="1600">
                <a:ea typeface="Calibri" panose="020F0502020204030204" pitchFamily="34" charset="0"/>
                <a:cs typeface="Times New Roman" panose="02020603050405020304" pitchFamily="18" charset="0"/>
              </a:rPr>
              <a:t>b) Las modificaciones de Plantilla Funcional que no conlleven alteración de la Plantilla</a:t>
            </a:r>
          </a:p>
          <a:p>
            <a:pPr>
              <a:lnSpc>
                <a:spcPct val="107000"/>
              </a:lnSpc>
              <a:spcAft>
                <a:spcPts val="800"/>
              </a:spcAft>
            </a:pPr>
            <a:r>
              <a:rPr lang="es-ES" sz="1600">
                <a:ea typeface="Calibri" panose="020F0502020204030204" pitchFamily="34" charset="0"/>
                <a:cs typeface="Times New Roman" panose="02020603050405020304" pitchFamily="18" charset="0"/>
              </a:rPr>
              <a:t>Estructural de una Organización de Servicios serán aprobadas por Resolución del  Consejo de Administración.</a:t>
            </a:r>
          </a:p>
          <a:p>
            <a:pPr>
              <a:lnSpc>
                <a:spcPct val="107000"/>
              </a:lnSpc>
              <a:spcAft>
                <a:spcPts val="800"/>
              </a:spcAft>
            </a:pPr>
            <a:r>
              <a:rPr lang="es-ES" sz="1600">
                <a:ea typeface="Calibri" panose="020F0502020204030204" pitchFamily="34" charset="0"/>
                <a:cs typeface="Times New Roman" panose="02020603050405020304" pitchFamily="18" charset="0"/>
              </a:rPr>
              <a:t>c) Las modificaciones de Plantilla Funcional que no conlleven alteración de la Plantilla Estructural de una Organización de Servicios serán aprobadas por Resolución de la Dirección Médica.</a:t>
            </a:r>
          </a:p>
          <a:p>
            <a:pPr>
              <a:lnSpc>
                <a:spcPct val="107000"/>
              </a:lnSpc>
              <a:spcAft>
                <a:spcPts val="800"/>
              </a:spcAft>
            </a:pPr>
            <a:r>
              <a:rPr lang="es-ES" sz="160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1340768"/>
            <a:ext cx="8713663" cy="100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625475"/>
            <a:ext cx="8785225" cy="561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35.- Según el Decreto 186/2005, de 19 de julio, de Puestos Funcionales del Ente Público Osakidetza: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Las modificaciones de Plantilla Funcional que impliquen variación de la Plantilla Estructural de una Organización de Servicios estarán sujetas a la consideración y aprobación del Director-Gerente de Osakidetza-Servicio vasco de salud, debiendo ser aprobados por el Consejo de Gobierno si los mismos suponen alteración del número máximo de efectivos por Grupo Profesional establecido para 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b) Las modificaciones de Plantilla Funcional que impliquen variación de la Plantilla Estructural de una Organización de Servicios estarán sujetas a la consideración y aprobación del Consejo de Administración de Osakidetza-Servicio vasco de salud, debiendo ser aprobados por el Consejo de Gobierno si los mismos no suponen alteración del número máximo de efectivos por Grupo Profesional establecido para 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c) Las modificaciones de Plantilla Funcional que impliquen variación de la Plantilla Estructural de una Organización de Servicios estarán sujetas a la consideración y aprobación del Consejo de Administración de Osakidetza-Servicio vasco de salud, debiendo ser aprobados por el Consejo de Gobierno si los mismos suponen alteración del número máximo de efectivos por Grupo Profesional establecido para el Ente Público.</a:t>
            </a:r>
          </a:p>
          <a:p>
            <a:pPr>
              <a:lnSpc>
                <a:spcPct val="107000"/>
              </a:lnSpc>
              <a:spcAft>
                <a:spcPts val="800"/>
              </a:spcAft>
            </a:pPr>
            <a:r>
              <a:rPr lang="es-ES" sz="160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5168" y="4365104"/>
            <a:ext cx="8713663" cy="14401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07950" y="1150938"/>
            <a:ext cx="8856663"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36.- Según el Decreto 186/2005, de 19 de julio, de Puestos Funcionales del Ente Público Osakidetza: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Las modificaciones de Plantilla no hay obligación de notificar a los trabajadores que viniesen desempeñando el puesto modificado.</a:t>
            </a:r>
          </a:p>
          <a:p>
            <a:pPr>
              <a:lnSpc>
                <a:spcPct val="107000"/>
              </a:lnSpc>
              <a:spcAft>
                <a:spcPts val="800"/>
              </a:spcAft>
            </a:pPr>
            <a:r>
              <a:rPr lang="es-ES" sz="1600">
                <a:ea typeface="Calibri" panose="020F0502020204030204" pitchFamily="34" charset="0"/>
                <a:cs typeface="Times New Roman" panose="02020603050405020304" pitchFamily="18" charset="0"/>
              </a:rPr>
              <a:t>b) Las modificaciones de Plantilla se deberán notificar a los trabajadores que viniesen desempeñando el puesto modificado.</a:t>
            </a:r>
          </a:p>
          <a:p>
            <a:pPr>
              <a:lnSpc>
                <a:spcPct val="107000"/>
              </a:lnSpc>
              <a:spcAft>
                <a:spcPts val="800"/>
              </a:spcAft>
            </a:pPr>
            <a:r>
              <a:rPr lang="es-ES" sz="1600">
                <a:ea typeface="Calibri" panose="020F0502020204030204" pitchFamily="34" charset="0"/>
                <a:cs typeface="Times New Roman" panose="02020603050405020304" pitchFamily="18" charset="0"/>
              </a:rPr>
              <a:t>c) Las modificaciones de Plantilla se deberán notificar en algunos casos a los trabajadores que viniesen desempeñando el puesto modificado.</a:t>
            </a:r>
          </a:p>
          <a:p>
            <a:pPr>
              <a:lnSpc>
                <a:spcPct val="107000"/>
              </a:lnSpc>
              <a:spcAft>
                <a:spcPts val="800"/>
              </a:spcAft>
            </a:pPr>
            <a:r>
              <a:rPr lang="es-ES" sz="160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2780854"/>
            <a:ext cx="8713663" cy="6481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1414463"/>
            <a:ext cx="8785225"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37.- Según la Ley 19/2013, de 9 de diciembre, de transparencia, acceso a la información pública y buen gobierno, tiene como objeto:</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Ampliar y reforzar la transparencia de la actividad pública.</a:t>
            </a:r>
          </a:p>
          <a:p>
            <a:pPr>
              <a:lnSpc>
                <a:spcPct val="107000"/>
              </a:lnSpc>
              <a:spcAft>
                <a:spcPts val="800"/>
              </a:spcAft>
            </a:pPr>
            <a:r>
              <a:rPr lang="es-ES" sz="1600">
                <a:ea typeface="Calibri" panose="020F0502020204030204" pitchFamily="34" charset="0"/>
                <a:cs typeface="Times New Roman" panose="02020603050405020304" pitchFamily="18" charset="0"/>
              </a:rPr>
              <a:t>b) Regular y garantizar el derecho de acceso a la información relativa a aquella actividad.</a:t>
            </a:r>
          </a:p>
          <a:p>
            <a:pPr>
              <a:lnSpc>
                <a:spcPct val="107000"/>
              </a:lnSpc>
              <a:spcAft>
                <a:spcPts val="800"/>
              </a:spcAft>
            </a:pPr>
            <a:r>
              <a:rPr lang="es-ES" sz="1600">
                <a:ea typeface="Calibri" panose="020F0502020204030204" pitchFamily="34" charset="0"/>
                <a:cs typeface="Times New Roman" panose="02020603050405020304" pitchFamily="18" charset="0"/>
              </a:rPr>
              <a:t>c) Establecer las obligaciones de buen gobierno que deben cumplir los responsables públicos, así como las consecuencias derivadas de su incumplimiento.</a:t>
            </a:r>
          </a:p>
          <a:p>
            <a:pPr>
              <a:lnSpc>
                <a:spcPct val="107000"/>
              </a:lnSpc>
              <a:spcAft>
                <a:spcPts val="800"/>
              </a:spcAft>
            </a:pPr>
            <a:r>
              <a:rPr lang="es-ES" sz="160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767386"/>
            <a:ext cx="8713663"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250825" y="755650"/>
            <a:ext cx="8713788"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38.- Según la Ley 19/2013, de 9 de diciembre, de transparencia, acceso a la información pública y buen gobierno, la transparencia de la actividad pública se aplicará 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La Administración General del Estado, las Administraciones de las Comunidades Autónomas y de las Ciudades de Ceuta y Melilla y las entidades que integran la Administración Local.</a:t>
            </a:r>
          </a:p>
          <a:p>
            <a:pPr>
              <a:lnSpc>
                <a:spcPct val="107000"/>
              </a:lnSpc>
              <a:spcAft>
                <a:spcPts val="800"/>
              </a:spcAft>
            </a:pPr>
            <a:r>
              <a:rPr lang="es-ES" sz="1600">
                <a:ea typeface="Calibri" panose="020F0502020204030204" pitchFamily="34" charset="0"/>
                <a:cs typeface="Times New Roman" panose="02020603050405020304" pitchFamily="18" charset="0"/>
              </a:rPr>
              <a:t>b) Únicamente a la Administración de Guipúzcoa y al Ayuntamiento de San Sebastián.</a:t>
            </a:r>
          </a:p>
          <a:p>
            <a:pPr>
              <a:lnSpc>
                <a:spcPct val="107000"/>
              </a:lnSpc>
              <a:spcAft>
                <a:spcPts val="800"/>
              </a:spcAft>
            </a:pPr>
            <a:r>
              <a:rPr lang="es-ES" sz="1600">
                <a:ea typeface="Calibri" panose="020F0502020204030204" pitchFamily="34" charset="0"/>
                <a:cs typeface="Times New Roman" panose="02020603050405020304" pitchFamily="18" charset="0"/>
              </a:rPr>
              <a:t>c) Las Administraciones de las Comunidades Autónomas exceptuando las Ciudades de Ceuta y Melilla y el Ayuntamiento de San Sebastián.</a:t>
            </a:r>
          </a:p>
          <a:p>
            <a:pPr>
              <a:lnSpc>
                <a:spcPct val="107000"/>
              </a:lnSpc>
              <a:spcAft>
                <a:spcPts val="800"/>
              </a:spcAft>
            </a:pPr>
            <a:r>
              <a:rPr lang="es-ES" sz="1600">
                <a:ea typeface="Calibri" panose="020F0502020204030204" pitchFamily="34" charset="0"/>
                <a:cs typeface="Times New Roman" panose="02020603050405020304" pitchFamily="18" charset="0"/>
              </a:rPr>
              <a:t>d) Únicamente las Administraciones del País Vasco y las entidades que integran la Administración Local.</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5169" y="1628800"/>
            <a:ext cx="8713663" cy="10587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395288" y="1052513"/>
            <a:ext cx="8569325" cy="350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39.- Según la Ley 19/2013, de 9 de diciembre, de transparencia, acceso a la información pública y buen gobierno, la transparencia de la actividad pública se aplicará 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Las entidades gestoras y los servicios que no sean comunes de la Seguridad Social.</a:t>
            </a:r>
          </a:p>
          <a:p>
            <a:pPr>
              <a:lnSpc>
                <a:spcPct val="107000"/>
              </a:lnSpc>
              <a:spcAft>
                <a:spcPts val="800"/>
              </a:spcAft>
            </a:pPr>
            <a:r>
              <a:rPr lang="es-ES" sz="1600">
                <a:ea typeface="Calibri" panose="020F0502020204030204" pitchFamily="34" charset="0"/>
                <a:cs typeface="Times New Roman" panose="02020603050405020304" pitchFamily="18" charset="0"/>
              </a:rPr>
              <a:t>b) Las mutuas de accidente de trabajo y enfermedades profesionales que no sean colaboradoras de la Seguridad Social.</a:t>
            </a:r>
          </a:p>
          <a:p>
            <a:pPr>
              <a:lnSpc>
                <a:spcPct val="107000"/>
              </a:lnSpc>
              <a:spcAft>
                <a:spcPts val="800"/>
              </a:spcAft>
            </a:pPr>
            <a:r>
              <a:rPr lang="es-ES" sz="1600">
                <a:ea typeface="Calibri" panose="020F0502020204030204" pitchFamily="34" charset="0"/>
                <a:cs typeface="Times New Roman" panose="02020603050405020304" pitchFamily="18" charset="0"/>
              </a:rPr>
              <a:t>c) Las entidades gestoras y los servicios comunes de la Seguridad Social, así como las mutuas de accidente de trabajo y enfermedades profesionales colaboradoras de la Seguridad Social.</a:t>
            </a:r>
          </a:p>
          <a:p>
            <a:pPr>
              <a:lnSpc>
                <a:spcPct val="107000"/>
              </a:lnSpc>
              <a:spcAft>
                <a:spcPts val="800"/>
              </a:spcAft>
            </a:pPr>
            <a:r>
              <a:rPr lang="es-ES" sz="1600">
                <a:ea typeface="Calibri" panose="020F0502020204030204" pitchFamily="34" charset="0"/>
                <a:cs typeface="Times New Roman" panose="02020603050405020304" pitchFamily="18" charset="0"/>
              </a:rPr>
              <a:t>d) a) b) y c) son incorrectas.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28018" y="3284984"/>
            <a:ext cx="8713663"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ángulo 1"/>
          <p:cNvSpPr>
            <a:spLocks noChangeArrowheads="1"/>
          </p:cNvSpPr>
          <p:nvPr/>
        </p:nvSpPr>
        <p:spPr bwMode="auto">
          <a:xfrm>
            <a:off x="323850" y="1414463"/>
            <a:ext cx="8640763" cy="403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40.- Según la Ley 19/2013, de 9 de diciembre, de transparencia, acceso a la información pública y buen gobierno, la transparencia de la actividad pública se aplicará 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Los organismos autónomos y las Agencias Estatales que, con independencia funcional o con una especial autonomía reconocida por la Ley, tengan atribuidas funciones de regulación o supervisión de carácter externo sobre un determinado sector o actividad.</a:t>
            </a:r>
          </a:p>
          <a:p>
            <a:pPr>
              <a:lnSpc>
                <a:spcPct val="107000"/>
              </a:lnSpc>
              <a:spcAft>
                <a:spcPts val="800"/>
              </a:spcAft>
            </a:pPr>
            <a:r>
              <a:rPr lang="es-ES" sz="1600">
                <a:ea typeface="Calibri" panose="020F0502020204030204" pitchFamily="34" charset="0"/>
                <a:cs typeface="Times New Roman" panose="02020603050405020304" pitchFamily="18" charset="0"/>
              </a:rPr>
              <a:t>b) Las entidades públicas empresariales que, con independencia funcional o con una especial autonomía reconocida por la Ley, tengan atribuidas funciones de regulación o supervisión de carácter externo sobre un determinado sector o actividad.</a:t>
            </a:r>
          </a:p>
          <a:p>
            <a:pPr>
              <a:lnSpc>
                <a:spcPct val="107000"/>
              </a:lnSpc>
              <a:spcAft>
                <a:spcPts val="800"/>
              </a:spcAft>
            </a:pPr>
            <a:r>
              <a:rPr lang="es-ES" sz="1600">
                <a:ea typeface="Calibri" panose="020F0502020204030204" pitchFamily="34" charset="0"/>
                <a:cs typeface="Times New Roman" panose="02020603050405020304" pitchFamily="18" charset="0"/>
              </a:rPr>
              <a:t>c) Las entidades de Derecho Público que, con independencia funcional o con una especial autonomía reconocida por la Ley, tengan atribuidas funciones de regulación o supervisión de carácter externo sobre un determinado sector o actividad.</a:t>
            </a:r>
          </a:p>
          <a:p>
            <a:pPr>
              <a:lnSpc>
                <a:spcPct val="107000"/>
              </a:lnSpc>
              <a:spcAft>
                <a:spcPts val="800"/>
              </a:spcAft>
            </a:pPr>
            <a:r>
              <a:rPr lang="es-ES" sz="1600">
                <a:ea typeface="Calibri" panose="020F0502020204030204" pitchFamily="34" charset="0"/>
                <a:cs typeface="Times New Roman" panose="02020603050405020304" pitchFamily="18" charset="0"/>
              </a:rPr>
              <a:t>d) a) b) y c) son correctas.</a:t>
            </a: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5169" y="5085011"/>
            <a:ext cx="8713663" cy="3601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0080"/>
        </a:solidFill>
        <a:effectLst/>
      </p:bgPr>
    </p:bg>
    <p:spTree>
      <p:nvGrpSpPr>
        <p:cNvPr id="1" name=""/>
        <p:cNvGrpSpPr/>
        <p:nvPr/>
      </p:nvGrpSpPr>
      <p:grpSpPr>
        <a:xfrm>
          <a:off x="0" y="0"/>
          <a:ext cx="0" cy="0"/>
          <a:chOff x="0" y="0"/>
          <a:chExt cx="0" cy="0"/>
        </a:xfrm>
      </p:grpSpPr>
      <p:pic>
        <p:nvPicPr>
          <p:cNvPr id="16386"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2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431</Words>
  <Application>Microsoft Office PowerPoint</Application>
  <PresentationFormat>Presentación en pantalla (4:3)</PresentationFormat>
  <Paragraphs>63</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12</vt:i4>
      </vt:variant>
    </vt:vector>
  </HeadingPairs>
  <TitlesOfParts>
    <vt:vector size="18" baseType="lpstr">
      <vt:lpstr>Arial</vt:lpstr>
      <vt:lpstr>Calibri Light</vt:lpstr>
      <vt:lpstr>Calibri</vt:lpstr>
      <vt:lpstr>Times New Roman</vt:lpstr>
      <vt:lpstr>1_Office Theme</vt:lpstr>
      <vt:lpstr>2_Office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48</cp:revision>
  <dcterms:created xsi:type="dcterms:W3CDTF">2014-09-11T18:25:39Z</dcterms:created>
  <dcterms:modified xsi:type="dcterms:W3CDTF">2026-04-26T02:09:34Z</dcterms:modified>
</cp:coreProperties>
</file>