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2F61702-D3E1-4211-8759-F910BF201BE0}" type="slidenum">
              <a:rPr lang="es-ES" altLang="es-ES"/>
              <a:pPr>
                <a:defRPr/>
              </a:pPr>
              <a:t>‹Nº›</a:t>
            </a:fld>
            <a:endParaRPr lang="es-ES" altLang="es-ES" dirty="0"/>
          </a:p>
        </p:txBody>
      </p:sp>
    </p:spTree>
    <p:extLst>
      <p:ext uri="{BB962C8B-B14F-4D97-AF65-F5344CB8AC3E}">
        <p14:creationId xmlns:p14="http://schemas.microsoft.com/office/powerpoint/2010/main" val="36138251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619331C-FD43-416D-AE86-06E097ADF825}" type="slidenum">
              <a:rPr lang="es-ES" altLang="es-ES"/>
              <a:pPr>
                <a:defRPr/>
              </a:pPr>
              <a:t>‹Nº›</a:t>
            </a:fld>
            <a:endParaRPr lang="es-ES" altLang="es-ES" dirty="0"/>
          </a:p>
        </p:txBody>
      </p:sp>
    </p:spTree>
    <p:extLst>
      <p:ext uri="{BB962C8B-B14F-4D97-AF65-F5344CB8AC3E}">
        <p14:creationId xmlns:p14="http://schemas.microsoft.com/office/powerpoint/2010/main" val="115110034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EFD34E0-0ADD-41BD-B465-9829760D178B}" type="slidenum">
              <a:rPr lang="es-ES" altLang="es-ES"/>
              <a:pPr>
                <a:defRPr/>
              </a:pPr>
              <a:t>‹Nº›</a:t>
            </a:fld>
            <a:endParaRPr lang="es-ES" altLang="es-ES" dirty="0"/>
          </a:p>
        </p:txBody>
      </p:sp>
    </p:spTree>
    <p:extLst>
      <p:ext uri="{BB962C8B-B14F-4D97-AF65-F5344CB8AC3E}">
        <p14:creationId xmlns:p14="http://schemas.microsoft.com/office/powerpoint/2010/main" val="3438475477"/>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910D195-6F7A-456F-9E56-EF65D8354457}" type="slidenum">
              <a:rPr lang="es-ES" altLang="es-ES"/>
              <a:pPr>
                <a:defRPr/>
              </a:pPr>
              <a:t>‹Nº›</a:t>
            </a:fld>
            <a:endParaRPr lang="es-ES" altLang="es-ES" dirty="0"/>
          </a:p>
        </p:txBody>
      </p:sp>
    </p:spTree>
    <p:extLst>
      <p:ext uri="{BB962C8B-B14F-4D97-AF65-F5344CB8AC3E}">
        <p14:creationId xmlns:p14="http://schemas.microsoft.com/office/powerpoint/2010/main" val="2603290222"/>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3A256F3-F2AA-4ADE-A8D1-A5EEA2EC906A}" type="slidenum">
              <a:rPr lang="es-ES" altLang="es-ES"/>
              <a:pPr>
                <a:defRPr/>
              </a:pPr>
              <a:t>‹Nº›</a:t>
            </a:fld>
            <a:endParaRPr lang="es-ES" altLang="es-ES" dirty="0"/>
          </a:p>
        </p:txBody>
      </p:sp>
    </p:spTree>
    <p:extLst>
      <p:ext uri="{BB962C8B-B14F-4D97-AF65-F5344CB8AC3E}">
        <p14:creationId xmlns:p14="http://schemas.microsoft.com/office/powerpoint/2010/main" val="2033812615"/>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F7A3E79-5DC1-457C-8854-4FFDE41959FF}" type="slidenum">
              <a:rPr lang="es-ES" altLang="es-ES"/>
              <a:pPr>
                <a:defRPr/>
              </a:pPr>
              <a:t>‹Nº›</a:t>
            </a:fld>
            <a:endParaRPr lang="es-ES" altLang="es-ES" dirty="0"/>
          </a:p>
        </p:txBody>
      </p:sp>
    </p:spTree>
    <p:extLst>
      <p:ext uri="{BB962C8B-B14F-4D97-AF65-F5344CB8AC3E}">
        <p14:creationId xmlns:p14="http://schemas.microsoft.com/office/powerpoint/2010/main" val="48132548"/>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7CB57F74-3AF8-40B5-BAEE-36F91F04E4BE}" type="slidenum">
              <a:rPr lang="es-ES" altLang="es-ES"/>
              <a:pPr>
                <a:defRPr/>
              </a:pPr>
              <a:t>‹Nº›</a:t>
            </a:fld>
            <a:endParaRPr lang="es-ES" altLang="es-ES" dirty="0"/>
          </a:p>
        </p:txBody>
      </p:sp>
    </p:spTree>
    <p:extLst>
      <p:ext uri="{BB962C8B-B14F-4D97-AF65-F5344CB8AC3E}">
        <p14:creationId xmlns:p14="http://schemas.microsoft.com/office/powerpoint/2010/main" val="554229398"/>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E461489F-9137-47E9-B1B6-9487ED1894C7}" type="slidenum">
              <a:rPr lang="es-ES" altLang="es-ES"/>
              <a:pPr>
                <a:defRPr/>
              </a:pPr>
              <a:t>‹Nº›</a:t>
            </a:fld>
            <a:endParaRPr lang="es-ES" altLang="es-ES" dirty="0"/>
          </a:p>
        </p:txBody>
      </p:sp>
    </p:spTree>
    <p:extLst>
      <p:ext uri="{BB962C8B-B14F-4D97-AF65-F5344CB8AC3E}">
        <p14:creationId xmlns:p14="http://schemas.microsoft.com/office/powerpoint/2010/main" val="1018871881"/>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6F69A43-AB0E-4C0A-8141-C0271612683F}" type="slidenum">
              <a:rPr lang="es-ES" altLang="es-ES"/>
              <a:pPr>
                <a:defRPr/>
              </a:pPr>
              <a:t>‹Nº›</a:t>
            </a:fld>
            <a:endParaRPr lang="es-ES" altLang="es-ES" dirty="0"/>
          </a:p>
        </p:txBody>
      </p:sp>
    </p:spTree>
    <p:extLst>
      <p:ext uri="{BB962C8B-B14F-4D97-AF65-F5344CB8AC3E}">
        <p14:creationId xmlns:p14="http://schemas.microsoft.com/office/powerpoint/2010/main" val="1425239892"/>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6FBE9A5-BA14-4338-BE7E-A4CFFC2E281A}" type="slidenum">
              <a:rPr lang="es-ES" altLang="es-ES"/>
              <a:pPr>
                <a:defRPr/>
              </a:pPr>
              <a:t>‹Nº›</a:t>
            </a:fld>
            <a:endParaRPr lang="es-ES" altLang="es-ES" dirty="0"/>
          </a:p>
        </p:txBody>
      </p:sp>
    </p:spTree>
    <p:extLst>
      <p:ext uri="{BB962C8B-B14F-4D97-AF65-F5344CB8AC3E}">
        <p14:creationId xmlns:p14="http://schemas.microsoft.com/office/powerpoint/2010/main" val="3984589372"/>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3DA5D82-B37B-4CE5-B3AC-341C744A943E}" type="slidenum">
              <a:rPr lang="es-ES" altLang="es-ES"/>
              <a:pPr>
                <a:defRPr/>
              </a:pPr>
              <a:t>‹Nº›</a:t>
            </a:fld>
            <a:endParaRPr lang="es-ES" altLang="es-ES" dirty="0"/>
          </a:p>
        </p:txBody>
      </p:sp>
    </p:spTree>
    <p:extLst>
      <p:ext uri="{BB962C8B-B14F-4D97-AF65-F5344CB8AC3E}">
        <p14:creationId xmlns:p14="http://schemas.microsoft.com/office/powerpoint/2010/main" val="3680224918"/>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AA84CBD-B7FC-4455-8FD1-2BC89D3CEAF7}" type="slidenum">
              <a:rPr lang="es-ES" altLang="es-ES"/>
              <a:pPr>
                <a:defRPr/>
              </a:pPr>
              <a:t>‹Nº›</a:t>
            </a:fld>
            <a:endParaRPr lang="es-ES" altLang="es-ES" dirty="0"/>
          </a:p>
        </p:txBody>
      </p:sp>
    </p:spTree>
    <p:extLst>
      <p:ext uri="{BB962C8B-B14F-4D97-AF65-F5344CB8AC3E}">
        <p14:creationId xmlns:p14="http://schemas.microsoft.com/office/powerpoint/2010/main" val="3089864148"/>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E11D4D3-7B32-4621-A99A-6197FBD8B3C8}" type="slidenum">
              <a:rPr lang="es-ES" altLang="es-ES"/>
              <a:pPr>
                <a:defRPr/>
              </a:pPr>
              <a:t>‹Nº›</a:t>
            </a:fld>
            <a:endParaRPr lang="es-ES" altLang="es-ES" dirty="0"/>
          </a:p>
        </p:txBody>
      </p:sp>
    </p:spTree>
    <p:extLst>
      <p:ext uri="{BB962C8B-B14F-4D97-AF65-F5344CB8AC3E}">
        <p14:creationId xmlns:p14="http://schemas.microsoft.com/office/powerpoint/2010/main" val="620880976"/>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4E2CB68-50E2-40D7-A1A8-85888DCE6A34}" type="slidenum">
              <a:rPr lang="es-ES" altLang="es-ES"/>
              <a:pPr>
                <a:defRPr/>
              </a:pPr>
              <a:t>‹Nº›</a:t>
            </a:fld>
            <a:endParaRPr lang="es-ES" altLang="es-ES" dirty="0"/>
          </a:p>
        </p:txBody>
      </p:sp>
    </p:spTree>
    <p:extLst>
      <p:ext uri="{BB962C8B-B14F-4D97-AF65-F5344CB8AC3E}">
        <p14:creationId xmlns:p14="http://schemas.microsoft.com/office/powerpoint/2010/main" val="624442943"/>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BB39FFB-7110-42C6-BE18-C79FD3A01B0C}" type="slidenum">
              <a:rPr lang="es-ES" altLang="es-ES"/>
              <a:pPr>
                <a:defRPr/>
              </a:pPr>
              <a:t>‹Nº›</a:t>
            </a:fld>
            <a:endParaRPr lang="es-ES" altLang="es-ES" dirty="0"/>
          </a:p>
        </p:txBody>
      </p:sp>
    </p:spTree>
    <p:extLst>
      <p:ext uri="{BB962C8B-B14F-4D97-AF65-F5344CB8AC3E}">
        <p14:creationId xmlns:p14="http://schemas.microsoft.com/office/powerpoint/2010/main" val="491557381"/>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6F54FC7-3C9B-4725-8E56-14D6FD4C37B7}" type="slidenum">
              <a:rPr lang="es-ES" altLang="es-ES"/>
              <a:pPr>
                <a:defRPr/>
              </a:pPr>
              <a:t>‹Nº›</a:t>
            </a:fld>
            <a:endParaRPr lang="es-ES" altLang="es-ES" dirty="0"/>
          </a:p>
        </p:txBody>
      </p:sp>
    </p:spTree>
    <p:extLst>
      <p:ext uri="{BB962C8B-B14F-4D97-AF65-F5344CB8AC3E}">
        <p14:creationId xmlns:p14="http://schemas.microsoft.com/office/powerpoint/2010/main" val="3643457856"/>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CD13F1E-6EA9-4B7F-A0AC-7AE3B6156DE5}" type="slidenum">
              <a:rPr lang="es-ES" altLang="es-ES"/>
              <a:pPr>
                <a:defRPr/>
              </a:pPr>
              <a:t>‹Nº›</a:t>
            </a:fld>
            <a:endParaRPr lang="es-ES" altLang="es-ES" dirty="0"/>
          </a:p>
        </p:txBody>
      </p:sp>
    </p:spTree>
    <p:extLst>
      <p:ext uri="{BB962C8B-B14F-4D97-AF65-F5344CB8AC3E}">
        <p14:creationId xmlns:p14="http://schemas.microsoft.com/office/powerpoint/2010/main" val="2885289896"/>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7DFDF73A-5B48-47D0-A4EA-28582F1CB8BE}" type="slidenum">
              <a:rPr lang="es-ES" altLang="es-ES"/>
              <a:pPr>
                <a:defRPr/>
              </a:pPr>
              <a:t>‹Nº›</a:t>
            </a:fld>
            <a:endParaRPr lang="es-ES" altLang="es-ES" dirty="0"/>
          </a:p>
        </p:txBody>
      </p:sp>
    </p:spTree>
    <p:extLst>
      <p:ext uri="{BB962C8B-B14F-4D97-AF65-F5344CB8AC3E}">
        <p14:creationId xmlns:p14="http://schemas.microsoft.com/office/powerpoint/2010/main" val="806500256"/>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92CB1AC0-CC79-40BA-B18A-E1A305FD95C6}" type="slidenum">
              <a:rPr lang="es-ES" altLang="es-ES"/>
              <a:pPr>
                <a:defRPr/>
              </a:pPr>
              <a:t>‹Nº›</a:t>
            </a:fld>
            <a:endParaRPr lang="es-ES" altLang="es-ES" dirty="0"/>
          </a:p>
        </p:txBody>
      </p:sp>
    </p:spTree>
    <p:extLst>
      <p:ext uri="{BB962C8B-B14F-4D97-AF65-F5344CB8AC3E}">
        <p14:creationId xmlns:p14="http://schemas.microsoft.com/office/powerpoint/2010/main" val="2112805465"/>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9C1909A1-FBB4-4EAA-BD5F-CA9505F7EB19}" type="slidenum">
              <a:rPr lang="es-ES" altLang="es-ES"/>
              <a:pPr>
                <a:defRPr/>
              </a:pPr>
              <a:t>‹Nº›</a:t>
            </a:fld>
            <a:endParaRPr lang="es-ES" altLang="es-ES" dirty="0"/>
          </a:p>
        </p:txBody>
      </p:sp>
    </p:spTree>
    <p:extLst>
      <p:ext uri="{BB962C8B-B14F-4D97-AF65-F5344CB8AC3E}">
        <p14:creationId xmlns:p14="http://schemas.microsoft.com/office/powerpoint/2010/main" val="1175905325"/>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89BD342-281F-45EB-AAE7-9363F066064B}" type="slidenum">
              <a:rPr lang="es-ES" altLang="es-ES"/>
              <a:pPr>
                <a:defRPr/>
              </a:pPr>
              <a:t>‹Nº›</a:t>
            </a:fld>
            <a:endParaRPr lang="es-ES" altLang="es-ES" dirty="0"/>
          </a:p>
        </p:txBody>
      </p:sp>
    </p:spTree>
    <p:extLst>
      <p:ext uri="{BB962C8B-B14F-4D97-AF65-F5344CB8AC3E}">
        <p14:creationId xmlns:p14="http://schemas.microsoft.com/office/powerpoint/2010/main" val="4215000180"/>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B4F19C5-45D5-4896-9C48-144DB60CB345}" type="slidenum">
              <a:rPr lang="es-ES" altLang="es-ES"/>
              <a:pPr>
                <a:defRPr/>
              </a:pPr>
              <a:t>‹Nº›</a:t>
            </a:fld>
            <a:endParaRPr lang="es-ES" altLang="es-ES" dirty="0"/>
          </a:p>
        </p:txBody>
      </p:sp>
    </p:spTree>
    <p:extLst>
      <p:ext uri="{BB962C8B-B14F-4D97-AF65-F5344CB8AC3E}">
        <p14:creationId xmlns:p14="http://schemas.microsoft.com/office/powerpoint/2010/main" val="1081951061"/>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DEF2028-9BD4-4BE3-BF43-D4B2C937864E}" type="slidenum">
              <a:rPr lang="es-ES" altLang="es-ES"/>
              <a:pPr>
                <a:defRPr/>
              </a:pPr>
              <a:t>‹Nº›</a:t>
            </a:fld>
            <a:endParaRPr lang="es-ES" altLang="es-ES" dirty="0"/>
          </a:p>
        </p:txBody>
      </p:sp>
    </p:spTree>
    <p:extLst>
      <p:ext uri="{BB962C8B-B14F-4D97-AF65-F5344CB8AC3E}">
        <p14:creationId xmlns:p14="http://schemas.microsoft.com/office/powerpoint/2010/main" val="3305354148"/>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113E4B4-BD03-46D3-9731-845CC5BF51F9}" type="slidenum">
              <a:rPr lang="es-ES" altLang="es-ES"/>
              <a:pPr>
                <a:defRPr/>
              </a:pPr>
              <a:t>‹Nº›</a:t>
            </a:fld>
            <a:endParaRPr lang="es-ES" altLang="es-ES" dirty="0"/>
          </a:p>
        </p:txBody>
      </p:sp>
    </p:spTree>
    <p:extLst>
      <p:ext uri="{BB962C8B-B14F-4D97-AF65-F5344CB8AC3E}">
        <p14:creationId xmlns:p14="http://schemas.microsoft.com/office/powerpoint/2010/main" val="3342516406"/>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115FED0-3652-4E23-8CD9-500117AF0740}" type="slidenum">
              <a:rPr lang="es-ES" altLang="es-ES"/>
              <a:pPr>
                <a:defRPr/>
              </a:pPr>
              <a:t>‹Nº›</a:t>
            </a:fld>
            <a:endParaRPr lang="es-ES" altLang="es-ES" dirty="0"/>
          </a:p>
        </p:txBody>
      </p:sp>
    </p:spTree>
    <p:extLst>
      <p:ext uri="{BB962C8B-B14F-4D97-AF65-F5344CB8AC3E}">
        <p14:creationId xmlns:p14="http://schemas.microsoft.com/office/powerpoint/2010/main" val="18267906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51213CF5-6B1D-4273-B7FF-04F0597E7386}"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E4504677-0990-417B-8CF4-0433ED9F7400}"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5.xml"/><Relationship Id="rId1" Type="http://schemas.openxmlformats.org/officeDocument/2006/relationships/slideLayout" Target="../slideLayouts/slideLayout13.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7E7E7E"/>
        </a:solidFill>
        <a:effectLst/>
      </p:bgPr>
    </p:bg>
    <p:spTree>
      <p:nvGrpSpPr>
        <p:cNvPr id="1" name=""/>
        <p:cNvGrpSpPr/>
        <p:nvPr/>
      </p:nvGrpSpPr>
      <p:grpSpPr>
        <a:xfrm>
          <a:off x="0" y="0"/>
          <a:ext cx="0" cy="0"/>
          <a:chOff x="0" y="0"/>
          <a:chExt cx="0" cy="0"/>
        </a:xfrm>
      </p:grpSpPr>
      <p:sp>
        <p:nvSpPr>
          <p:cNvPr id="2" name="Rectángulo redondeado 1">
            <a:hlinkClick r:id="rId2" action="ppaction://hlinksldjump">
              <a:snd r:embed="rId3"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5124" name="Imagen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88913"/>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79388" y="1098550"/>
            <a:ext cx="8713787"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11.- Según el Decreto 255/1997, de 11 de noviembre, por el que se establecen los Estatutos Sociales del Ente Público Osakidetza-Servicio vasco de salud, cuál de estas funciones de la Presidencia es FALSA: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Ejercer la representación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b) Supervisar las operaciones del Ente Público y presentar al Consejo de</a:t>
            </a:r>
          </a:p>
          <a:p>
            <a:pPr>
              <a:lnSpc>
                <a:spcPct val="107000"/>
              </a:lnSpc>
              <a:spcAft>
                <a:spcPts val="800"/>
              </a:spcAft>
            </a:pPr>
            <a:r>
              <a:rPr lang="es-ES" sz="1600">
                <a:ea typeface="Calibri" panose="020F0502020204030204" pitchFamily="34" charset="0"/>
                <a:cs typeface="Times New Roman" panose="02020603050405020304" pitchFamily="18" charset="0"/>
              </a:rPr>
              <a:t>Administración los informes que considere oportunos.</a:t>
            </a:r>
          </a:p>
          <a:p>
            <a:pPr>
              <a:lnSpc>
                <a:spcPct val="107000"/>
              </a:lnSpc>
              <a:spcAft>
                <a:spcPts val="800"/>
              </a:spcAft>
            </a:pPr>
            <a:r>
              <a:rPr lang="es-ES" sz="1600">
                <a:ea typeface="Calibri" panose="020F0502020204030204" pitchFamily="34" charset="0"/>
                <a:cs typeface="Times New Roman" panose="02020603050405020304" pitchFamily="18" charset="0"/>
              </a:rPr>
              <a:t>c) Ejercer la representación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d) No tiene potestad para supervisar las operaciones del Ente Público.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783906"/>
            <a:ext cx="8713663"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250825" y="1677988"/>
            <a:ext cx="8713788"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12.- Según el Decreto 255/1997, de 11 de noviembre, por el que se establecen los Estatutos Sociales del Ente Público Osakidetza-Servicio vasco de salud, el Consejo de Administración se encarga principalmente de:</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Asesoramiento a otras empresas.</a:t>
            </a:r>
          </a:p>
          <a:p>
            <a:pPr>
              <a:lnSpc>
                <a:spcPct val="107000"/>
              </a:lnSpc>
              <a:spcAft>
                <a:spcPts val="800"/>
              </a:spcAft>
            </a:pPr>
            <a:r>
              <a:rPr lang="es-ES" sz="1600">
                <a:ea typeface="Calibri" panose="020F0502020204030204" pitchFamily="34" charset="0"/>
                <a:cs typeface="Times New Roman" panose="02020603050405020304" pitchFamily="18" charset="0"/>
              </a:rPr>
              <a:t>b) Formación e información.</a:t>
            </a:r>
          </a:p>
          <a:p>
            <a:pPr>
              <a:lnSpc>
                <a:spcPct val="107000"/>
              </a:lnSpc>
              <a:spcAft>
                <a:spcPts val="800"/>
              </a:spcAft>
            </a:pPr>
            <a:r>
              <a:rPr lang="es-ES" sz="1600">
                <a:ea typeface="Calibri" panose="020F0502020204030204" pitchFamily="34" charset="0"/>
                <a:cs typeface="Times New Roman" panose="02020603050405020304" pitchFamily="18" charset="0"/>
              </a:rPr>
              <a:t>c) Comunicación y redes sociales.</a:t>
            </a:r>
          </a:p>
          <a:p>
            <a:pPr>
              <a:lnSpc>
                <a:spcPct val="107000"/>
              </a:lnSpc>
              <a:spcAft>
                <a:spcPts val="800"/>
              </a:spcAft>
            </a:pPr>
            <a:r>
              <a:rPr lang="es-ES" sz="1600">
                <a:ea typeface="Calibri" panose="020F0502020204030204" pitchFamily="34" charset="0"/>
                <a:cs typeface="Times New Roman" panose="02020603050405020304" pitchFamily="18" charset="0"/>
              </a:rPr>
              <a:t>d) Dirigir y controlar sus actuaciones.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42973" y="2924870"/>
            <a:ext cx="8713663"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150938"/>
            <a:ext cx="8569325"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13.- Según el Decreto 255/1997, de 11 de noviembre, por el que se establecen los Estatutos Sociales del Ente Público Osakidetza-Servicio vasco de salud, el Consejo de Administración está compuesto por:</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Seis miembros en representación de la Administración de la Comunidad Autónoma.</a:t>
            </a:r>
          </a:p>
          <a:p>
            <a:pPr>
              <a:lnSpc>
                <a:spcPct val="107000"/>
              </a:lnSpc>
              <a:spcAft>
                <a:spcPts val="800"/>
              </a:spcAft>
            </a:pPr>
            <a:r>
              <a:rPr lang="es-ES" sz="1600">
                <a:ea typeface="Calibri" panose="020F0502020204030204" pitchFamily="34" charset="0"/>
                <a:cs typeface="Times New Roman" panose="02020603050405020304" pitchFamily="18" charset="0"/>
              </a:rPr>
              <a:t>b) Ocho miembros en representación de la Administración de la Comunidad Autónoma.</a:t>
            </a:r>
          </a:p>
          <a:p>
            <a:pPr>
              <a:lnSpc>
                <a:spcPct val="107000"/>
              </a:lnSpc>
              <a:spcAft>
                <a:spcPts val="800"/>
              </a:spcAft>
            </a:pPr>
            <a:r>
              <a:rPr lang="es-ES" sz="1600">
                <a:ea typeface="Calibri" panose="020F0502020204030204" pitchFamily="34" charset="0"/>
                <a:cs typeface="Times New Roman" panose="02020603050405020304" pitchFamily="18" charset="0"/>
              </a:rPr>
              <a:t>c) Presidente del Ente Público y cinco miembros en representación de la Administración de la Comunidad Autónoma.</a:t>
            </a:r>
          </a:p>
          <a:p>
            <a:pPr>
              <a:lnSpc>
                <a:spcPct val="107000"/>
              </a:lnSpc>
              <a:spcAft>
                <a:spcPts val="800"/>
              </a:spcAft>
            </a:pPr>
            <a:r>
              <a:rPr lang="es-ES" sz="1600">
                <a:ea typeface="Calibri" panose="020F0502020204030204" pitchFamily="34" charset="0"/>
                <a:cs typeface="Times New Roman" panose="02020603050405020304" pitchFamily="18" charset="0"/>
              </a:rPr>
              <a:t>d) Presidente del Ente Público y el Lehendakari.</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8655" y="3068886"/>
            <a:ext cx="8713663"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323850" y="1414463"/>
            <a:ext cx="8569325"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 Según el Decreto 255/1997, de 11 de noviembre, por el que se establecen los Estatutos Sociales del Ente Público Osakidetza-Servicio vasco de salud, corresponde al Presidente del Ente Público:</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Convocar, presidir, suspender y levantar las sesiones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b) Arbitrar las deliberaciones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c) Decidir los empates con su voto de calidad en las sesiones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44774" y="4030911"/>
            <a:ext cx="8713663"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887413"/>
            <a:ext cx="8713787"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15.- Según el Decreto 255/1997, de 11 de noviembre, por el que se establecen los Estatutos Sociales del Ente Público Osakidetza-Servicio vasco de salud, el Consejo de Administración tiene las siguientes funciones:</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Aprobar, a propuesta del Presidente, los criterios y líneas generales de actuación del Ente Público y de todas las organizaciones dependientes del mismo.</a:t>
            </a:r>
          </a:p>
          <a:p>
            <a:pPr>
              <a:lnSpc>
                <a:spcPct val="107000"/>
              </a:lnSpc>
              <a:spcAft>
                <a:spcPts val="800"/>
              </a:spcAft>
            </a:pPr>
            <a:r>
              <a:rPr lang="es-ES" sz="1600">
                <a:ea typeface="Calibri" panose="020F0502020204030204" pitchFamily="34" charset="0"/>
                <a:cs typeface="Times New Roman" panose="02020603050405020304" pitchFamily="18" charset="0"/>
              </a:rPr>
              <a:t>b) Aprobar la propuesta de Presupuestos, Estados Financieros Previsionales y Memoria anual de actividades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c) Aprobar, a propuesta del Director General, el Plan Estratégico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5023" y="3803427"/>
            <a:ext cx="8713663" cy="3240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966788"/>
            <a:ext cx="8785225"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 Según el Decreto 255/1997, de 11 de noviembre, por el que se establecen los Estatutos Sociales del Ente Público Osakidetza-Servicio vasco de salud, al Director General NO le corresponde en sus funciones:</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Ejercer la dirección de todos los servicios y del personal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b) En los Consejos de Administración decidir los empates con su voto de calidad.</a:t>
            </a:r>
          </a:p>
          <a:p>
            <a:pPr>
              <a:lnSpc>
                <a:spcPct val="107000"/>
              </a:lnSpc>
              <a:spcAft>
                <a:spcPts val="800"/>
              </a:spcAft>
            </a:pPr>
            <a:r>
              <a:rPr lang="es-ES" sz="1600">
                <a:ea typeface="Calibri" panose="020F0502020204030204" pitchFamily="34" charset="0"/>
                <a:cs typeface="Times New Roman" panose="02020603050405020304" pitchFamily="18" charset="0"/>
              </a:rPr>
              <a:t>c) Ejecutar los acuerdos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d) Nombrar y separar a los Directores-Gerentes de las organizaciones de servicios</a:t>
            </a:r>
          </a:p>
          <a:p>
            <a:pPr>
              <a:lnSpc>
                <a:spcPct val="107000"/>
              </a:lnSpc>
              <a:spcAft>
                <a:spcPts val="800"/>
              </a:spcAft>
            </a:pPr>
            <a:r>
              <a:rPr lang="es-ES" sz="1600">
                <a:ea typeface="Calibri" panose="020F0502020204030204" pitchFamily="34" charset="0"/>
                <a:cs typeface="Times New Roman" panose="02020603050405020304" pitchFamily="18" charset="0"/>
              </a:rPr>
              <a:t>sanitarios del Ente Público.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564904"/>
            <a:ext cx="8713663"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1150938"/>
            <a:ext cx="8785225"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17.- Según el Decreto 255/1997, de 11 de noviembre, por el que se establecen los Estatutos Sociales del Ente Público Osakidetza-Servicio vasco de salud, corresponde a la organización central de administración y gestión corporativa: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Establecer las reglas generales sobre representación, comunicación e imagen oficial, de acuerdo con las normas gubernamentales correspondientes.</a:t>
            </a:r>
          </a:p>
          <a:p>
            <a:pPr>
              <a:lnSpc>
                <a:spcPct val="107000"/>
              </a:lnSpc>
              <a:spcAft>
                <a:spcPts val="800"/>
              </a:spcAft>
            </a:pPr>
            <a:r>
              <a:rPr lang="es-ES" sz="1600">
                <a:ea typeface="Calibri" panose="020F0502020204030204" pitchFamily="34" charset="0"/>
                <a:cs typeface="Times New Roman" panose="02020603050405020304" pitchFamily="18" charset="0"/>
              </a:rPr>
              <a:t>b) Elaborar el Plan estratégico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c) Suministrar servicios comunes de asesoramiento y apoyo técnico.</a:t>
            </a:r>
          </a:p>
          <a:p>
            <a:pPr>
              <a:lnSpc>
                <a:spcPct val="107000"/>
              </a:lnSpc>
              <a:spcAft>
                <a:spcPts val="800"/>
              </a:spcAft>
            </a:pPr>
            <a:r>
              <a:rPr lang="es-ES" sz="160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717032"/>
            <a:ext cx="8713663" cy="41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1150938"/>
            <a:ext cx="8785225"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18.- Según el Decreto 255/1997, de 11 de noviembre, por el que se establecen los Estatutos Sociales del Ente Público Osakidetza-Servicio vasco de salud, NO corresponde a la organización central en materia específica de gestión de recursos humanos la siguiente facultad:</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Dirigir el funcionamiento del registro de personal.</a:t>
            </a:r>
          </a:p>
          <a:p>
            <a:pPr>
              <a:lnSpc>
                <a:spcPct val="107000"/>
              </a:lnSpc>
              <a:spcAft>
                <a:spcPts val="800"/>
              </a:spcAft>
            </a:pPr>
            <a:r>
              <a:rPr lang="es-ES" sz="1600">
                <a:ea typeface="Calibri" panose="020F0502020204030204" pitchFamily="34" charset="0"/>
                <a:cs typeface="Times New Roman" panose="02020603050405020304" pitchFamily="18" charset="0"/>
              </a:rPr>
              <a:t>b) Elaborar el Plan estratégico del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c) Supervisar, controlar y evaluar las políticas de personal del Ente.</a:t>
            </a:r>
          </a:p>
          <a:p>
            <a:pPr>
              <a:lnSpc>
                <a:spcPct val="107000"/>
              </a:lnSpc>
              <a:spcAft>
                <a:spcPts val="800"/>
              </a:spcAft>
            </a:pPr>
            <a:r>
              <a:rPr lang="es-ES" sz="1600">
                <a:ea typeface="Calibri" panose="020F0502020204030204" pitchFamily="34" charset="0"/>
                <a:cs typeface="Times New Roman" panose="02020603050405020304" pitchFamily="18" charset="0"/>
              </a:rPr>
              <a:t>d) Gestionar los procesos de selección y de provisión.</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8655" y="3068886"/>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07950" y="520700"/>
            <a:ext cx="89281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400" b="1">
                <a:ea typeface="Calibri" panose="020F0502020204030204" pitchFamily="34" charset="0"/>
                <a:cs typeface="Times New Roman" panose="02020603050405020304" pitchFamily="18" charset="0"/>
              </a:rPr>
              <a:t>19.- Según el Decreto 255/1997, de 11 de noviembre, por el que se establecen los Estatutos Sociales del Ente Público Osakidetza-Servicio vasco de salud, cual de estas afirmaciones es correcta en referencia a las facultades de las organizaciones de servicios:</a:t>
            </a:r>
            <a:endParaRPr lang="es-ES" sz="1400">
              <a:ea typeface="Calibri" panose="020F0502020204030204" pitchFamily="34" charset="0"/>
              <a:cs typeface="Times New Roman" panose="02020603050405020304" pitchFamily="18" charset="0"/>
            </a:endParaRPr>
          </a:p>
          <a:p>
            <a:pPr>
              <a:lnSpc>
                <a:spcPct val="107000"/>
              </a:lnSpc>
              <a:spcAft>
                <a:spcPts val="800"/>
              </a:spcAft>
            </a:pPr>
            <a:r>
              <a:rPr lang="es-ES" sz="1400" b="1">
                <a:ea typeface="Calibri" panose="020F0502020204030204" pitchFamily="34" charset="0"/>
                <a:cs typeface="Times New Roman" panose="02020603050405020304" pitchFamily="18" charset="0"/>
              </a:rPr>
              <a:t> </a:t>
            </a:r>
            <a:endParaRPr lang="es-ES" sz="1400">
              <a:ea typeface="Calibri" panose="020F0502020204030204" pitchFamily="34" charset="0"/>
              <a:cs typeface="Times New Roman" panose="02020603050405020304" pitchFamily="18" charset="0"/>
            </a:endParaRPr>
          </a:p>
          <a:p>
            <a:pPr>
              <a:lnSpc>
                <a:spcPct val="107000"/>
              </a:lnSpc>
              <a:spcAft>
                <a:spcPts val="800"/>
              </a:spcAft>
            </a:pPr>
            <a:r>
              <a:rPr lang="es-ES" sz="1400">
                <a:ea typeface="Calibri" panose="020F0502020204030204" pitchFamily="34" charset="0"/>
                <a:cs typeface="Times New Roman" panose="02020603050405020304" pitchFamily="18" charset="0"/>
              </a:rPr>
              <a:t>a) Corresponde a cada organización de servicios del Ente Público Osakidetza-Servicio vasco de salud el ejercicio de todas las facultades de gestión y administración que se requieran para el ejercicio de la actividad de provisión de servicios que tengan encomendada, quedando excluidas únicamente aquellas facultades de gestión centralizada que los presentes Estatutos atribuyen expresamente.</a:t>
            </a:r>
          </a:p>
          <a:p>
            <a:pPr>
              <a:lnSpc>
                <a:spcPct val="107000"/>
              </a:lnSpc>
              <a:spcAft>
                <a:spcPts val="800"/>
              </a:spcAft>
            </a:pPr>
            <a:r>
              <a:rPr lang="es-ES" sz="1400">
                <a:ea typeface="Calibri" panose="020F0502020204030204" pitchFamily="34" charset="0"/>
                <a:cs typeface="Times New Roman" panose="02020603050405020304" pitchFamily="18" charset="0"/>
              </a:rPr>
              <a:t>b) NO es responsabilidad de cada organización de servicios del Ente Público Osakidetza-Servicio vasco de salud el ejercicio de todas las facultades de gestión y administración que se requieran para el ejercicio de la actividad de provisión de servicios que tengan encomendada, quedando excluidas únicamente aquellas facultades de gestión centralizada que los presentes Estatutos atribuyen expresamente.</a:t>
            </a:r>
          </a:p>
          <a:p>
            <a:pPr>
              <a:lnSpc>
                <a:spcPct val="107000"/>
              </a:lnSpc>
              <a:spcAft>
                <a:spcPts val="800"/>
              </a:spcAft>
            </a:pPr>
            <a:r>
              <a:rPr lang="es-ES" sz="1400">
                <a:ea typeface="Calibri" panose="020F0502020204030204" pitchFamily="34" charset="0"/>
                <a:cs typeface="Times New Roman" panose="02020603050405020304" pitchFamily="18" charset="0"/>
              </a:rPr>
              <a:t>c) SÓLO es responsabilidad de algunas organizaciones de servicios con características específicas del Ente Público Osakidetza-Servicio vasco de salud el ejercicio de todas las facultades de gestión y administración que se requieran para el ejercicio de la actividad de provisión de servicios que tengan encomendada, quedando excluidas únicamente aquellas facultades de gestión centralizada que los presentes Estatutos atribuyen expresamente.</a:t>
            </a:r>
          </a:p>
          <a:p>
            <a:pPr>
              <a:lnSpc>
                <a:spcPct val="107000"/>
              </a:lnSpc>
              <a:spcAft>
                <a:spcPts val="800"/>
              </a:spcAft>
            </a:pPr>
            <a:r>
              <a:rPr lang="es-ES" sz="1400">
                <a:ea typeface="Calibri" panose="020F0502020204030204" pitchFamily="34" charset="0"/>
                <a:cs typeface="Times New Roman" panose="02020603050405020304" pitchFamily="18" charset="0"/>
              </a:rPr>
              <a:t>d) Corresponde a cada organización de servicios del Ente Público Osakidetza-Servicio vasco de salud el ejercicio de todas las facultades de gestión y administración que se requieran para el ejercicio de la actividad de provisión de servicios que tengan encomendada, quedando incluidas aquellas facultades de gestión centralizada que los presentes Estatutos atribuyen expresamente.</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950" y="1700808"/>
            <a:ext cx="8713663"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ángulo 1"/>
          <p:cNvSpPr>
            <a:spLocks noChangeArrowheads="1"/>
          </p:cNvSpPr>
          <p:nvPr/>
        </p:nvSpPr>
        <p:spPr bwMode="auto">
          <a:xfrm>
            <a:off x="179388" y="1677988"/>
            <a:ext cx="87852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20.- Según el Decreto 255/1997, de 11 de noviembre, por el que se establecen los Estatutos Sociales del Ente Público Osakidetza-Servicio vasco de salud, al frente de cada organización de servicios sanitarios del Ente Público se encontrará:</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El Presidente.</a:t>
            </a:r>
          </a:p>
          <a:p>
            <a:pPr>
              <a:lnSpc>
                <a:spcPct val="107000"/>
              </a:lnSpc>
              <a:spcAft>
                <a:spcPts val="800"/>
              </a:spcAft>
            </a:pPr>
            <a:r>
              <a:rPr lang="es-ES" sz="1600">
                <a:ea typeface="Calibri" panose="020F0502020204030204" pitchFamily="34" charset="0"/>
                <a:cs typeface="Times New Roman" panose="02020603050405020304" pitchFamily="18" charset="0"/>
              </a:rPr>
              <a:t>b) Un Director-Gerente.</a:t>
            </a:r>
          </a:p>
          <a:p>
            <a:pPr>
              <a:lnSpc>
                <a:spcPct val="107000"/>
              </a:lnSpc>
              <a:spcAft>
                <a:spcPts val="800"/>
              </a:spcAft>
            </a:pPr>
            <a:r>
              <a:rPr lang="es-ES" sz="1600">
                <a:ea typeface="Calibri" panose="020F0502020204030204" pitchFamily="34" charset="0"/>
                <a:cs typeface="Times New Roman" panose="02020603050405020304" pitchFamily="18" charset="0"/>
              </a:rPr>
              <a:t>c) 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d) El Responsable de Recursos Humanos.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168" y="3284983"/>
            <a:ext cx="8713663" cy="3807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E7E7E"/>
        </a:solidFill>
        <a:effectLst/>
      </p:bgPr>
    </p:bg>
    <p:spTree>
      <p:nvGrpSpPr>
        <p:cNvPr id="1" name=""/>
        <p:cNvGrpSpPr/>
        <p:nvPr/>
      </p:nvGrpSpPr>
      <p:grpSpPr>
        <a:xfrm>
          <a:off x="0" y="0"/>
          <a:ext cx="0" cy="0"/>
          <a:chOff x="0" y="0"/>
          <a:chExt cx="0" cy="0"/>
        </a:xfrm>
      </p:grpSpPr>
      <p:pic>
        <p:nvPicPr>
          <p:cNvPr id="1638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332</TotalTime>
  <Words>398</Words>
  <Application>Microsoft Office PowerPoint</Application>
  <PresentationFormat>Presentación en pantalla (4:3)</PresentationFormat>
  <Paragraphs>64</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12</vt:i4>
      </vt:variant>
    </vt:vector>
  </HeadingPairs>
  <TitlesOfParts>
    <vt:vector size="18" baseType="lpstr">
      <vt:lpstr>Arial</vt:lpstr>
      <vt:lpstr>Calibri Light</vt:lpstr>
      <vt:lpstr>Calibri</vt:lpstr>
      <vt:lpstr>Times New Roman</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51</cp:revision>
  <dcterms:created xsi:type="dcterms:W3CDTF">2014-09-11T18:25:39Z</dcterms:created>
  <dcterms:modified xsi:type="dcterms:W3CDTF">2026-04-26T01:54:03Z</dcterms:modified>
</cp:coreProperties>
</file>