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5"/>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F91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128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410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F05530E2-A5E1-4E2E-AEA1-09816F477FAD}" type="slidenum">
              <a:rPr lang="es-ES" altLang="es-ES"/>
              <a:pPr>
                <a:defRPr/>
              </a:pPr>
              <a:t>‹Nº›</a:t>
            </a:fld>
            <a:endParaRPr lang="es-ES" altLang="es-ES" dirty="0"/>
          </a:p>
        </p:txBody>
      </p:sp>
    </p:spTree>
    <p:extLst>
      <p:ext uri="{BB962C8B-B14F-4D97-AF65-F5344CB8AC3E}">
        <p14:creationId xmlns:p14="http://schemas.microsoft.com/office/powerpoint/2010/main" val="12713469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Marcador de imagen de diapositiva 1"/>
          <p:cNvSpPr>
            <a:spLocks noGrp="1" noRot="1" noChangeAspect="1" noTextEdit="1"/>
          </p:cNvSpPr>
          <p:nvPr>
            <p:ph type="sldImg"/>
          </p:nvPr>
        </p:nvSpPr>
        <p:spPr>
          <a:ln/>
        </p:spPr>
      </p:sp>
      <p:sp>
        <p:nvSpPr>
          <p:cNvPr id="10243" name="Marcador de notas 2"/>
          <p:cNvSpPr>
            <a:spLocks noGrp="1"/>
          </p:cNvSpPr>
          <p:nvPr>
            <p:ph type="body" idx="1"/>
          </p:nvPr>
        </p:nvSpPr>
        <p:spPr>
          <a:noFill/>
        </p:spPr>
        <p:txBody>
          <a:bodyPr/>
          <a:lstStyle/>
          <a:p>
            <a:endParaRPr lang="es-ES" altLang="es-ES" smtClean="0"/>
          </a:p>
        </p:txBody>
      </p:sp>
      <p:sp>
        <p:nvSpPr>
          <p:cNvPr id="10244" name="Marcador de número de diapositiva 3"/>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0AF0485-64E1-41CB-A726-E382EF9E60E3}" type="slidenum">
              <a:rPr lang="es-ES" altLang="es-ES" smtClean="0"/>
              <a:pPr/>
              <a:t>5</a:t>
            </a:fld>
            <a:endParaRPr lang="es-ES" altLang="es-ES" smtClean="0"/>
          </a:p>
        </p:txBody>
      </p:sp>
    </p:spTree>
    <p:extLst>
      <p:ext uri="{BB962C8B-B14F-4D97-AF65-F5344CB8AC3E}">
        <p14:creationId xmlns:p14="http://schemas.microsoft.com/office/powerpoint/2010/main" val="4725203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F4BF3C04-BA23-4272-B0AF-A4A4EDA33184}" type="slidenum">
              <a:rPr lang="es-ES" altLang="es-ES"/>
              <a:pPr>
                <a:defRPr/>
              </a:pPr>
              <a:t>‹Nº›</a:t>
            </a:fld>
            <a:endParaRPr lang="es-ES" altLang="es-ES" dirty="0"/>
          </a:p>
        </p:txBody>
      </p:sp>
    </p:spTree>
    <p:extLst>
      <p:ext uri="{BB962C8B-B14F-4D97-AF65-F5344CB8AC3E}">
        <p14:creationId xmlns:p14="http://schemas.microsoft.com/office/powerpoint/2010/main" val="1808422362"/>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E1F3683E-D6F3-4EFC-AB2E-E398E356607F}" type="slidenum">
              <a:rPr lang="es-ES" altLang="es-ES"/>
              <a:pPr>
                <a:defRPr/>
              </a:pPr>
              <a:t>‹Nº›</a:t>
            </a:fld>
            <a:endParaRPr lang="es-ES" altLang="es-ES" dirty="0"/>
          </a:p>
        </p:txBody>
      </p:sp>
    </p:spTree>
    <p:extLst>
      <p:ext uri="{BB962C8B-B14F-4D97-AF65-F5344CB8AC3E}">
        <p14:creationId xmlns:p14="http://schemas.microsoft.com/office/powerpoint/2010/main" val="3530459925"/>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717FD1D-4924-4BC8-9F9F-4DD25A7185D5}" type="slidenum">
              <a:rPr lang="es-ES" altLang="es-ES"/>
              <a:pPr>
                <a:defRPr/>
              </a:pPr>
              <a:t>‹Nº›</a:t>
            </a:fld>
            <a:endParaRPr lang="es-ES" altLang="es-ES" dirty="0"/>
          </a:p>
        </p:txBody>
      </p:sp>
    </p:spTree>
    <p:extLst>
      <p:ext uri="{BB962C8B-B14F-4D97-AF65-F5344CB8AC3E}">
        <p14:creationId xmlns:p14="http://schemas.microsoft.com/office/powerpoint/2010/main" val="2834565579"/>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1FB88DD7-B117-49BF-AD60-701E132F1703}" type="slidenum">
              <a:rPr lang="es-ES" altLang="es-ES"/>
              <a:pPr>
                <a:defRPr/>
              </a:pPr>
              <a:t>‹Nº›</a:t>
            </a:fld>
            <a:endParaRPr lang="es-ES" altLang="es-ES" dirty="0"/>
          </a:p>
        </p:txBody>
      </p:sp>
    </p:spTree>
    <p:extLst>
      <p:ext uri="{BB962C8B-B14F-4D97-AF65-F5344CB8AC3E}">
        <p14:creationId xmlns:p14="http://schemas.microsoft.com/office/powerpoint/2010/main" val="2421081652"/>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9D59E34B-8617-4726-8589-311851DC1344}" type="slidenum">
              <a:rPr lang="es-ES" altLang="es-ES"/>
              <a:pPr>
                <a:defRPr/>
              </a:pPr>
              <a:t>‹Nº›</a:t>
            </a:fld>
            <a:endParaRPr lang="es-ES" altLang="es-ES" dirty="0"/>
          </a:p>
        </p:txBody>
      </p:sp>
    </p:spTree>
    <p:extLst>
      <p:ext uri="{BB962C8B-B14F-4D97-AF65-F5344CB8AC3E}">
        <p14:creationId xmlns:p14="http://schemas.microsoft.com/office/powerpoint/2010/main" val="2402102700"/>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FEAD58C7-1644-42F0-8934-9DD0BB80464A}" type="slidenum">
              <a:rPr lang="es-ES" altLang="es-ES"/>
              <a:pPr>
                <a:defRPr/>
              </a:pPr>
              <a:t>‹Nº›</a:t>
            </a:fld>
            <a:endParaRPr lang="es-ES" altLang="es-ES" dirty="0"/>
          </a:p>
        </p:txBody>
      </p:sp>
    </p:spTree>
    <p:extLst>
      <p:ext uri="{BB962C8B-B14F-4D97-AF65-F5344CB8AC3E}">
        <p14:creationId xmlns:p14="http://schemas.microsoft.com/office/powerpoint/2010/main" val="345570520"/>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E3F36642-CD8B-4DE5-A792-54C3F1B4D17D}" type="slidenum">
              <a:rPr lang="es-ES" altLang="es-ES"/>
              <a:pPr>
                <a:defRPr/>
              </a:pPr>
              <a:t>‹Nº›</a:t>
            </a:fld>
            <a:endParaRPr lang="es-ES" altLang="es-ES" dirty="0"/>
          </a:p>
        </p:txBody>
      </p:sp>
    </p:spTree>
    <p:extLst>
      <p:ext uri="{BB962C8B-B14F-4D97-AF65-F5344CB8AC3E}">
        <p14:creationId xmlns:p14="http://schemas.microsoft.com/office/powerpoint/2010/main" val="3477972"/>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22ECA3A3-642F-4136-B10A-5BC019652BE0}" type="slidenum">
              <a:rPr lang="es-ES" altLang="es-ES"/>
              <a:pPr>
                <a:defRPr/>
              </a:pPr>
              <a:t>‹Nº›</a:t>
            </a:fld>
            <a:endParaRPr lang="es-ES" altLang="es-ES" dirty="0"/>
          </a:p>
        </p:txBody>
      </p:sp>
    </p:spTree>
    <p:extLst>
      <p:ext uri="{BB962C8B-B14F-4D97-AF65-F5344CB8AC3E}">
        <p14:creationId xmlns:p14="http://schemas.microsoft.com/office/powerpoint/2010/main" val="117471047"/>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702CF7C7-C02D-49F9-B136-EF5E94DAF515}" type="slidenum">
              <a:rPr lang="es-ES" altLang="es-ES"/>
              <a:pPr>
                <a:defRPr/>
              </a:pPr>
              <a:t>‹Nº›</a:t>
            </a:fld>
            <a:endParaRPr lang="es-ES" altLang="es-ES" dirty="0"/>
          </a:p>
        </p:txBody>
      </p:sp>
    </p:spTree>
    <p:extLst>
      <p:ext uri="{BB962C8B-B14F-4D97-AF65-F5344CB8AC3E}">
        <p14:creationId xmlns:p14="http://schemas.microsoft.com/office/powerpoint/2010/main" val="3096065634"/>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5138220-9F35-4CF3-A62D-876E8EFFBA54}" type="slidenum">
              <a:rPr lang="es-ES" altLang="es-ES"/>
              <a:pPr>
                <a:defRPr/>
              </a:pPr>
              <a:t>‹Nº›</a:t>
            </a:fld>
            <a:endParaRPr lang="es-ES" altLang="es-ES" dirty="0"/>
          </a:p>
        </p:txBody>
      </p:sp>
    </p:spTree>
    <p:extLst>
      <p:ext uri="{BB962C8B-B14F-4D97-AF65-F5344CB8AC3E}">
        <p14:creationId xmlns:p14="http://schemas.microsoft.com/office/powerpoint/2010/main" val="2024620827"/>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B2E22161-349C-476E-9E4C-7242EE9C96BE}" type="slidenum">
              <a:rPr lang="es-ES" altLang="es-ES"/>
              <a:pPr>
                <a:defRPr/>
              </a:pPr>
              <a:t>‹Nº›</a:t>
            </a:fld>
            <a:endParaRPr lang="es-ES" altLang="es-ES" dirty="0"/>
          </a:p>
        </p:txBody>
      </p:sp>
    </p:spTree>
    <p:extLst>
      <p:ext uri="{BB962C8B-B14F-4D97-AF65-F5344CB8AC3E}">
        <p14:creationId xmlns:p14="http://schemas.microsoft.com/office/powerpoint/2010/main" val="2612179597"/>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A254E0B-321F-4929-A93E-5356C55287E8}" type="slidenum">
              <a:rPr lang="es-ES" altLang="es-ES"/>
              <a:pPr>
                <a:defRPr/>
              </a:pPr>
              <a:t>‹Nº›</a:t>
            </a:fld>
            <a:endParaRPr lang="es-ES" altLang="es-ES" dirty="0"/>
          </a:p>
        </p:txBody>
      </p:sp>
    </p:spTree>
    <p:extLst>
      <p:ext uri="{BB962C8B-B14F-4D97-AF65-F5344CB8AC3E}">
        <p14:creationId xmlns:p14="http://schemas.microsoft.com/office/powerpoint/2010/main" val="1403278504"/>
      </p:ext>
    </p:extLst>
  </p:cSld>
  <p:clrMapOvr>
    <a:masterClrMapping/>
  </p:clrMapOvr>
  <p:transition>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E35B60A6-D099-4755-AFB4-1D2F3BD6CC5C}" type="slidenum">
              <a:rPr lang="es-ES" altLang="es-ES"/>
              <a:pPr>
                <a:defRPr/>
              </a:pPr>
              <a:t>‹Nº›</a:t>
            </a:fld>
            <a:endParaRPr lang="es-ES" altLang="es-ES" dirty="0"/>
          </a:p>
        </p:txBody>
      </p:sp>
    </p:spTree>
    <p:extLst>
      <p:ext uri="{BB962C8B-B14F-4D97-AF65-F5344CB8AC3E}">
        <p14:creationId xmlns:p14="http://schemas.microsoft.com/office/powerpoint/2010/main" val="2852807400"/>
      </p:ext>
    </p:extLst>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9003157-9E50-400E-B7D7-24F679CFCE2C}" type="slidenum">
              <a:rPr lang="es-ES" altLang="es-ES"/>
              <a:pPr>
                <a:defRPr/>
              </a:pPr>
              <a:t>‹Nº›</a:t>
            </a:fld>
            <a:endParaRPr lang="es-ES" altLang="es-ES" dirty="0"/>
          </a:p>
        </p:txBody>
      </p:sp>
    </p:spTree>
    <p:extLst>
      <p:ext uri="{BB962C8B-B14F-4D97-AF65-F5344CB8AC3E}">
        <p14:creationId xmlns:p14="http://schemas.microsoft.com/office/powerpoint/2010/main" val="2723371064"/>
      </p:ext>
    </p:extLst>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A017FC0-D3AA-40D8-9BD9-73D6557032FA}" type="slidenum">
              <a:rPr lang="es-ES" altLang="es-ES"/>
              <a:pPr>
                <a:defRPr/>
              </a:pPr>
              <a:t>‹Nº›</a:t>
            </a:fld>
            <a:endParaRPr lang="es-ES" altLang="es-ES" dirty="0"/>
          </a:p>
        </p:txBody>
      </p:sp>
    </p:spTree>
    <p:extLst>
      <p:ext uri="{BB962C8B-B14F-4D97-AF65-F5344CB8AC3E}">
        <p14:creationId xmlns:p14="http://schemas.microsoft.com/office/powerpoint/2010/main" val="2120811476"/>
      </p:ext>
    </p:extLst>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441C4382-EEF9-416D-B0E4-8CF9B03A2CD4}" type="slidenum">
              <a:rPr lang="es-ES" altLang="es-ES"/>
              <a:pPr>
                <a:defRPr/>
              </a:pPr>
              <a:t>‹Nº›</a:t>
            </a:fld>
            <a:endParaRPr lang="es-ES" altLang="es-ES" dirty="0"/>
          </a:p>
        </p:txBody>
      </p:sp>
    </p:spTree>
    <p:extLst>
      <p:ext uri="{BB962C8B-B14F-4D97-AF65-F5344CB8AC3E}">
        <p14:creationId xmlns:p14="http://schemas.microsoft.com/office/powerpoint/2010/main" val="4126815934"/>
      </p:ext>
    </p:extLst>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F2C4DC25-054D-459F-B061-2048ECAB1CCF}" type="slidenum">
              <a:rPr lang="es-ES" altLang="es-ES"/>
              <a:pPr>
                <a:defRPr/>
              </a:pPr>
              <a:t>‹Nº›</a:t>
            </a:fld>
            <a:endParaRPr lang="es-ES" altLang="es-ES" dirty="0"/>
          </a:p>
        </p:txBody>
      </p:sp>
    </p:spTree>
    <p:extLst>
      <p:ext uri="{BB962C8B-B14F-4D97-AF65-F5344CB8AC3E}">
        <p14:creationId xmlns:p14="http://schemas.microsoft.com/office/powerpoint/2010/main" val="4144924281"/>
      </p:ext>
    </p:extLst>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5EE124C6-B473-43BB-BB44-5013009D6426}" type="slidenum">
              <a:rPr lang="es-ES" altLang="es-ES"/>
              <a:pPr>
                <a:defRPr/>
              </a:pPr>
              <a:t>‹Nº›</a:t>
            </a:fld>
            <a:endParaRPr lang="es-ES" altLang="es-ES" dirty="0"/>
          </a:p>
        </p:txBody>
      </p:sp>
    </p:spTree>
    <p:extLst>
      <p:ext uri="{BB962C8B-B14F-4D97-AF65-F5344CB8AC3E}">
        <p14:creationId xmlns:p14="http://schemas.microsoft.com/office/powerpoint/2010/main" val="3699614685"/>
      </p:ext>
    </p:extLst>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2D562923-9F58-4C11-A6D9-971632281908}" type="slidenum">
              <a:rPr lang="es-ES" altLang="es-ES"/>
              <a:pPr>
                <a:defRPr/>
              </a:pPr>
              <a:t>‹Nº›</a:t>
            </a:fld>
            <a:endParaRPr lang="es-ES" altLang="es-ES" dirty="0"/>
          </a:p>
        </p:txBody>
      </p:sp>
    </p:spTree>
    <p:extLst>
      <p:ext uri="{BB962C8B-B14F-4D97-AF65-F5344CB8AC3E}">
        <p14:creationId xmlns:p14="http://schemas.microsoft.com/office/powerpoint/2010/main" val="2103048963"/>
      </p:ext>
    </p:extLst>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00E02750-8C4C-46B5-A61B-7C910A8CAF52}" type="slidenum">
              <a:rPr lang="es-ES" altLang="es-ES"/>
              <a:pPr>
                <a:defRPr/>
              </a:pPr>
              <a:t>‹Nº›</a:t>
            </a:fld>
            <a:endParaRPr lang="es-ES" altLang="es-ES" dirty="0"/>
          </a:p>
        </p:txBody>
      </p:sp>
    </p:spTree>
    <p:extLst>
      <p:ext uri="{BB962C8B-B14F-4D97-AF65-F5344CB8AC3E}">
        <p14:creationId xmlns:p14="http://schemas.microsoft.com/office/powerpoint/2010/main" val="1199616945"/>
      </p:ext>
    </p:extLst>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D1B5F6B8-4640-4122-9D04-4A371FA2497F}" type="slidenum">
              <a:rPr lang="es-ES" altLang="es-ES"/>
              <a:pPr>
                <a:defRPr/>
              </a:pPr>
              <a:t>‹Nº›</a:t>
            </a:fld>
            <a:endParaRPr lang="es-ES" altLang="es-ES" dirty="0"/>
          </a:p>
        </p:txBody>
      </p:sp>
    </p:spTree>
    <p:extLst>
      <p:ext uri="{BB962C8B-B14F-4D97-AF65-F5344CB8AC3E}">
        <p14:creationId xmlns:p14="http://schemas.microsoft.com/office/powerpoint/2010/main" val="4140017755"/>
      </p:ext>
    </p:extLst>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7E6FC267-7D62-41C5-A502-CBB93C064445}" type="slidenum">
              <a:rPr lang="es-ES" altLang="es-ES"/>
              <a:pPr>
                <a:defRPr/>
              </a:pPr>
              <a:t>‹Nº›</a:t>
            </a:fld>
            <a:endParaRPr lang="es-ES" altLang="es-ES" dirty="0"/>
          </a:p>
        </p:txBody>
      </p:sp>
    </p:spTree>
    <p:extLst>
      <p:ext uri="{BB962C8B-B14F-4D97-AF65-F5344CB8AC3E}">
        <p14:creationId xmlns:p14="http://schemas.microsoft.com/office/powerpoint/2010/main" val="1367157165"/>
      </p:ext>
    </p:extLst>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39A702E2-1A96-4C89-8FB7-AB555A9FBB95}" type="slidenum">
              <a:rPr lang="es-ES" altLang="es-ES"/>
              <a:pPr>
                <a:defRPr/>
              </a:pPr>
              <a:t>‹Nº›</a:t>
            </a:fld>
            <a:endParaRPr lang="es-ES" altLang="es-ES" dirty="0"/>
          </a:p>
        </p:txBody>
      </p:sp>
    </p:spTree>
    <p:extLst>
      <p:ext uri="{BB962C8B-B14F-4D97-AF65-F5344CB8AC3E}">
        <p14:creationId xmlns:p14="http://schemas.microsoft.com/office/powerpoint/2010/main" val="2747283498"/>
      </p:ext>
    </p:extLst>
  </p:cSld>
  <p:clrMapOvr>
    <a:masterClrMapping/>
  </p:clrMapOvr>
  <p:transition>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3EC9CD3-98BE-4DE2-B1F4-109213CF3C3A}" type="slidenum">
              <a:rPr lang="es-ES" altLang="es-ES"/>
              <a:pPr>
                <a:defRPr/>
              </a:pPr>
              <a:t>‹Nº›</a:t>
            </a:fld>
            <a:endParaRPr lang="es-ES" altLang="es-ES" dirty="0"/>
          </a:p>
        </p:txBody>
      </p:sp>
    </p:spTree>
    <p:extLst>
      <p:ext uri="{BB962C8B-B14F-4D97-AF65-F5344CB8AC3E}">
        <p14:creationId xmlns:p14="http://schemas.microsoft.com/office/powerpoint/2010/main" val="723985284"/>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8B95116E-E171-42D8-8A38-8A1783C548B1}"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0BB4DA8D-5335-49F1-B336-66EE299BCFD6}"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 Target="slide5.xml"/><Relationship Id="rId1" Type="http://schemas.openxmlformats.org/officeDocument/2006/relationships/slideLayout" Target="../slideLayouts/slideLayout13.xml"/><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xml"/><Relationship Id="rId1" Type="http://schemas.openxmlformats.org/officeDocument/2006/relationships/slideLayout" Target="../slideLayouts/slideLayout19.xml"/><Relationship Id="rId4" Type="http://schemas.openxmlformats.org/officeDocument/2006/relationships/audio" Target="../media/audio3.wav"/></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6F91BD"/>
        </a:solidFill>
        <a:effectLst/>
      </p:bgPr>
    </p:bg>
    <p:spTree>
      <p:nvGrpSpPr>
        <p:cNvPr id="1" name=""/>
        <p:cNvGrpSpPr/>
        <p:nvPr/>
      </p:nvGrpSpPr>
      <p:grpSpPr>
        <a:xfrm>
          <a:off x="0" y="0"/>
          <a:ext cx="0" cy="0"/>
          <a:chOff x="0" y="0"/>
          <a:chExt cx="0" cy="0"/>
        </a:xfrm>
      </p:grpSpPr>
      <p:sp>
        <p:nvSpPr>
          <p:cNvPr id="2" name="Rectángulo redondeado 1">
            <a:hlinkClick r:id="rId2" action="ppaction://hlinksldjump">
              <a:snd r:embed="rId3"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5124" name="Imagen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1188" y="333375"/>
            <a:ext cx="7620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ángulo 1"/>
          <p:cNvSpPr>
            <a:spLocks noChangeArrowheads="1"/>
          </p:cNvSpPr>
          <p:nvPr/>
        </p:nvSpPr>
        <p:spPr bwMode="auto">
          <a:xfrm>
            <a:off x="250825" y="938213"/>
            <a:ext cx="8424863" cy="376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7000"/>
              </a:lnSpc>
              <a:spcBef>
                <a:spcPct val="0"/>
              </a:spcBef>
              <a:spcAft>
                <a:spcPts val="800"/>
              </a:spcAft>
              <a:buFontTx/>
              <a:buNone/>
            </a:pPr>
            <a:r>
              <a:rPr lang="es-ES" altLang="es-ES" sz="1600" b="1">
                <a:latin typeface="Arial" panose="020B0604020202020204" pitchFamily="34" charset="0"/>
                <a:ea typeface="Calibri" panose="020F0502020204030204" pitchFamily="34" charset="0"/>
                <a:cs typeface="Times New Roman" panose="02020603050405020304" pitchFamily="18" charset="0"/>
              </a:rPr>
              <a:t>1.- Según el Real Decreto Legislativo 5/2015, de 30 de octubre, por el que se aprueba el Texto Refundido de la Ley del Estatuto Básico del Empleado Público, son empleados públicos:</a:t>
            </a:r>
          </a:p>
          <a:p>
            <a:pPr>
              <a:lnSpc>
                <a:spcPct val="107000"/>
              </a:lnSpc>
              <a:spcBef>
                <a:spcPct val="0"/>
              </a:spcBef>
              <a:spcAft>
                <a:spcPts val="800"/>
              </a:spcAft>
              <a:buFontTx/>
              <a:buNone/>
            </a:pPr>
            <a:endParaRPr lang="es-ES" altLang="es-ES"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a) Quienes desempeñan funciones no retribuidas en las Administraciones Públicas al servicio de los intereses generales.</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b) Quienes desempeñan funciones retribuidas en las Administraciones Públicas al servicio de los intereses particulares.</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c) Quienes desempeñan funciones retribuidas en las Administraciones Públicas al servicio de los intereses generales.</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d) Quienes desempeñan funciones no retribuidas en las Administraciones Públicas al servicio de los intereses particulares.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30835" y="3424216"/>
            <a:ext cx="8281988" cy="5808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ángulo 1"/>
          <p:cNvSpPr>
            <a:spLocks noChangeArrowheads="1"/>
          </p:cNvSpPr>
          <p:nvPr/>
        </p:nvSpPr>
        <p:spPr bwMode="auto">
          <a:xfrm>
            <a:off x="323850" y="755650"/>
            <a:ext cx="8424863" cy="350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7000"/>
              </a:lnSpc>
              <a:spcBef>
                <a:spcPct val="0"/>
              </a:spcBef>
              <a:spcAft>
                <a:spcPts val="800"/>
              </a:spcAft>
              <a:buFontTx/>
              <a:buNone/>
            </a:pPr>
            <a:r>
              <a:rPr lang="es-ES" altLang="es-ES" sz="1600" b="1">
                <a:latin typeface="Arial" panose="020B0604020202020204" pitchFamily="34" charset="0"/>
                <a:ea typeface="Calibri" panose="020F0502020204030204" pitchFamily="34" charset="0"/>
                <a:cs typeface="Times New Roman" panose="02020603050405020304" pitchFamily="18" charset="0"/>
              </a:rPr>
              <a:t>2.- Según el Real Decreto Legislativo 5/2015, de 30 de octubre, por el que se aprueba el Texto Refundido de la Ley del Estatuto Básico del Empleado Público, son funcionarios interinos, cuando se dé alguna de las siguientes circunstancias:</a:t>
            </a:r>
            <a:endParaRPr lang="es-ES" altLang="es-ES"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Bef>
                <a:spcPct val="0"/>
              </a:spcBef>
              <a:spcAft>
                <a:spcPts val="800"/>
              </a:spcAft>
              <a:buFontTx/>
              <a:buNone/>
            </a:pPr>
            <a:r>
              <a:rPr lang="es-ES" altLang="es-ES" sz="1600" b="1">
                <a:latin typeface="Arial" panose="020B0604020202020204" pitchFamily="34" charset="0"/>
                <a:ea typeface="Calibri" panose="020F0502020204030204" pitchFamily="34" charset="0"/>
                <a:cs typeface="Times New Roman" panose="02020603050405020304" pitchFamily="18" charset="0"/>
              </a:rPr>
              <a:t> </a:t>
            </a:r>
            <a:endParaRPr lang="es-ES" altLang="es-ES"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a) La sustitución transitoria de los titulares, durante el tiempo estrictamente necesario.</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b) La ejecución de programas de carácter temporal, que no podrán tener una duración superior a un año, ampliable hasta doce meses más por las leyes de Función Pública que se dicten en desarrollo de este Estatuto.</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c) El exceso o acumulación de tareas por plazo máximo de nueve meses, dentro de un periodo de 3 años.</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d) a) b) y c) son correctas.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341169" y="1988840"/>
            <a:ext cx="8281988"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ángulo 1"/>
          <p:cNvSpPr>
            <a:spLocks noChangeArrowheads="1"/>
          </p:cNvSpPr>
          <p:nvPr/>
        </p:nvSpPr>
        <p:spPr bwMode="auto">
          <a:xfrm>
            <a:off x="323850" y="492125"/>
            <a:ext cx="8424863" cy="376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7000"/>
              </a:lnSpc>
              <a:spcBef>
                <a:spcPct val="0"/>
              </a:spcBef>
              <a:spcAft>
                <a:spcPts val="800"/>
              </a:spcAft>
              <a:buFontTx/>
              <a:buNone/>
            </a:pPr>
            <a:r>
              <a:rPr lang="es-ES" altLang="es-ES" sz="1600" b="1">
                <a:latin typeface="Arial" panose="020B0604020202020204" pitchFamily="34" charset="0"/>
                <a:ea typeface="Calibri" panose="020F0502020204030204" pitchFamily="34" charset="0"/>
                <a:cs typeface="Times New Roman" panose="02020603050405020304" pitchFamily="18" charset="0"/>
              </a:rPr>
              <a:t>3.- Según el Real Decreto Legislativo 5/2015, de 30 de octubre, por el que se aprueba el Texto Refundido de la Ley del Estatuto Básico del Empleado Público, la Administración formalizará de oficio la finalización de la relación de interinidad por cualquiera de las siguientes causas, además de por las previstas en el artículo 63, sin derecho a compensación alguna:</a:t>
            </a:r>
            <a:endParaRPr lang="es-ES" altLang="es-ES"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Bef>
                <a:spcPct val="0"/>
              </a:spcBef>
              <a:spcAft>
                <a:spcPts val="800"/>
              </a:spcAft>
              <a:buFontTx/>
              <a:buNone/>
            </a:pPr>
            <a:r>
              <a:rPr lang="es-ES" altLang="es-ES" sz="1600" b="1">
                <a:latin typeface="Arial" panose="020B0604020202020204" pitchFamily="34" charset="0"/>
                <a:ea typeface="Calibri" panose="020F0502020204030204" pitchFamily="34" charset="0"/>
                <a:cs typeface="Times New Roman" panose="02020603050405020304" pitchFamily="18" charset="0"/>
              </a:rPr>
              <a:t> </a:t>
            </a:r>
            <a:endParaRPr lang="es-ES" altLang="es-ES"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a) Por la cobertura reglada del puesto por personal funcionario de carrera a través de cualquiera de los procedimientos legalmente establecidos.</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b) Por razones organizativas que den lugar a la supresión o a la amortización de los puestos asignados.</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c) Por la finalización de la causa que dio lugar a su nombramiento.</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d) a) b) y c) son correctas.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861048"/>
            <a:ext cx="8281988"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ángulo 1"/>
          <p:cNvSpPr>
            <a:spLocks noChangeArrowheads="1"/>
          </p:cNvSpPr>
          <p:nvPr/>
        </p:nvSpPr>
        <p:spPr bwMode="auto">
          <a:xfrm>
            <a:off x="250825" y="774700"/>
            <a:ext cx="8642350" cy="482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7000"/>
              </a:lnSpc>
              <a:spcBef>
                <a:spcPct val="0"/>
              </a:spcBef>
              <a:spcAft>
                <a:spcPts val="800"/>
              </a:spcAft>
              <a:buFontTx/>
              <a:buNone/>
            </a:pPr>
            <a:r>
              <a:rPr lang="es-ES" altLang="es-ES" sz="1600" b="1">
                <a:latin typeface="Arial" panose="020B0604020202020204" pitchFamily="34" charset="0"/>
                <a:ea typeface="Calibri" panose="020F0502020204030204" pitchFamily="34" charset="0"/>
                <a:cs typeface="Times New Roman" panose="02020603050405020304" pitchFamily="18" charset="0"/>
              </a:rPr>
              <a:t>4.- Según el Real Decreto Legislativo 5/2015, de 30 de octubre, por el que se aprueba el Texto Refundido de la Ley del Estatuto Básico del Empleado Público, es personal laboral:</a:t>
            </a:r>
          </a:p>
          <a:p>
            <a:pPr>
              <a:lnSpc>
                <a:spcPct val="107000"/>
              </a:lnSpc>
              <a:spcBef>
                <a:spcPct val="0"/>
              </a:spcBef>
              <a:spcAft>
                <a:spcPts val="800"/>
              </a:spcAft>
              <a:buFontTx/>
              <a:buNone/>
            </a:pPr>
            <a:endParaRPr lang="es-ES" altLang="es-ES"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a) El que, en virtud de contrato de trabajo formalizado por escrito, en cualquiera de las modalidades de contratación de personal previstas en la legislación laboral, presta servicios no retribuidos por las Administraciones Públicas.</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b) El que, en virtud de contrato de trabajo formalizado por escrito, en cualquiera de las modalidades de contratación de personal previstas en la legislación laboral, presta servicios retribuidos por las Administraciones Públicas.</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c) El que, en virtud de contrato de trabajo formalizado verbalmente, en cualquiera de las modalidades de contratación de personal previstas en la legislación laboral, presta servicios retribuidos por las Administraciones Públicas.</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d) El que, en virtud de contrato de trabajo formalizado por escrito o verbalmente, en cualquiera de las modalidades de contratación de personal previstas en la legislación laboral, presta servicios no retribuidos por las Administraciones Públicas.</a:t>
            </a:r>
          </a:p>
        </p:txBody>
      </p:sp>
      <p:sp>
        <p:nvSpPr>
          <p:cNvPr id="3" name="Rectángulo 2">
            <a:hlinkClick r:id="" action="ppaction://hlinkshowjump?jump=previousslide">
              <a:snd r:embed="rId3"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4" name="applause.wav"/>
            </a:hlinkClick>
          </p:cNvPr>
          <p:cNvSpPr/>
          <p:nvPr/>
        </p:nvSpPr>
        <p:spPr>
          <a:xfrm>
            <a:off x="250825" y="2924870"/>
            <a:ext cx="8281988" cy="8641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ángulo 1"/>
          <p:cNvSpPr>
            <a:spLocks noChangeArrowheads="1"/>
          </p:cNvSpPr>
          <p:nvPr/>
        </p:nvSpPr>
        <p:spPr bwMode="auto">
          <a:xfrm>
            <a:off x="179388" y="857250"/>
            <a:ext cx="8713787" cy="429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7000"/>
              </a:lnSpc>
              <a:spcBef>
                <a:spcPct val="0"/>
              </a:spcBef>
              <a:spcAft>
                <a:spcPts val="800"/>
              </a:spcAft>
              <a:buFontTx/>
              <a:buNone/>
            </a:pPr>
            <a:r>
              <a:rPr lang="es-ES" altLang="es-ES" sz="1600" b="1">
                <a:latin typeface="Arial" panose="020B0604020202020204" pitchFamily="34" charset="0"/>
                <a:ea typeface="Calibri" panose="020F0502020204030204" pitchFamily="34" charset="0"/>
                <a:cs typeface="Times New Roman" panose="02020603050405020304" pitchFamily="18" charset="0"/>
              </a:rPr>
              <a:t>5.- Según el Real Decreto Legislativo 5/2015, de 30 de octubre, por el que se aprueba el Texto Refundido de la Ley del Estatuto Básico del Empleado Público, es personal eventual:</a:t>
            </a:r>
            <a:endParaRPr lang="es-ES" altLang="es-ES"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Bef>
                <a:spcPct val="0"/>
              </a:spcBef>
              <a:spcAft>
                <a:spcPts val="800"/>
              </a:spcAft>
              <a:buFontTx/>
              <a:buNone/>
            </a:pPr>
            <a:r>
              <a:rPr lang="es-ES" altLang="es-ES" sz="1600" b="1">
                <a:latin typeface="Arial" panose="020B0604020202020204" pitchFamily="34" charset="0"/>
                <a:ea typeface="Calibri" panose="020F0502020204030204" pitchFamily="34" charset="0"/>
                <a:cs typeface="Times New Roman" panose="02020603050405020304" pitchFamily="18" charset="0"/>
              </a:rPr>
              <a:t> </a:t>
            </a:r>
            <a:endParaRPr lang="es-ES" altLang="es-ES"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a) El que, en virtud de nombramiento y con carácter no permanente, sólo realiza funciones expresamente calificadas como de confianza o asesoramiento especial, siendo retribuido con cargo a los créditos presupuestarios consignados para este fin.</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b) El que, en virtud de nombramiento y con carácter permanente, sólo realiza funciones expresamente calificadas como de confianza o asesoramiento especial, siendo retribuido con cargo a los créditos presupuestarios consignados para este fin.</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c) El que, en virtud de nombramiento y con carácter permanente, realiza algunas funciones no calificadas como de confianza o asesoramiento especial, siendo retribuido con cargo a los créditos presupuestarios consignados para este fin.</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d) a) b) y c) son incorrectas.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1988840"/>
            <a:ext cx="8281988" cy="10081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ángulo 1"/>
          <p:cNvSpPr>
            <a:spLocks noChangeArrowheads="1"/>
          </p:cNvSpPr>
          <p:nvPr/>
        </p:nvSpPr>
        <p:spPr bwMode="auto">
          <a:xfrm>
            <a:off x="323850" y="912813"/>
            <a:ext cx="8569325" cy="481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7000"/>
              </a:lnSpc>
              <a:spcBef>
                <a:spcPct val="0"/>
              </a:spcBef>
              <a:spcAft>
                <a:spcPts val="800"/>
              </a:spcAft>
              <a:buFontTx/>
              <a:buNone/>
            </a:pPr>
            <a:r>
              <a:rPr lang="es-ES" altLang="es-ES" sz="1600" b="1">
                <a:latin typeface="Arial" panose="020B0604020202020204" pitchFamily="34" charset="0"/>
                <a:ea typeface="Calibri" panose="020F0502020204030204" pitchFamily="34" charset="0"/>
                <a:cs typeface="Times New Roman" panose="02020603050405020304" pitchFamily="18" charset="0"/>
              </a:rPr>
              <a:t>6.- Según el Decreto 255/1997, de 11 de noviembre, por el que se establecen los Estatutos Sociales del Ente Público Osakidetza-Servicio vasco de salud, el Ente Público Osakidetza-Servicio vasco de salud se define como:</a:t>
            </a:r>
            <a:endParaRPr lang="es-ES" altLang="es-ES"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 </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a) Ente Público de Derecho Público, cuyo objeto o finalidad es la provisión de servicios sanitarios a través de las organizaciones públicas de servicios sanitarios dependientes del mismo.</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b) Ente Público de Derecho Público, cuyo objeto o finalidad es la provisión de servicios sanitarios a través de las organizaciones privadas de servicios sanitarios dependientes del mismo.</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c) Ente Público de Derecho Privado, cuyo objeto o finalidad es la provisión de servicios sanitarios a través de las organizaciones públicas de servicios sanitarios dependientes del mismo.</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d) Ente Público de Derecho Privado, cuyo objeto o finalidad es la provisión de servicios sanitarios a través de las organizaciones privadas de servicios sanitarios dependientes del mismo.</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96047" y="3861048"/>
            <a:ext cx="8281988" cy="9361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ángulo 1"/>
          <p:cNvSpPr>
            <a:spLocks noChangeArrowheads="1"/>
          </p:cNvSpPr>
          <p:nvPr/>
        </p:nvSpPr>
        <p:spPr bwMode="auto">
          <a:xfrm>
            <a:off x="179388" y="484188"/>
            <a:ext cx="8640762" cy="403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7000"/>
              </a:lnSpc>
              <a:spcBef>
                <a:spcPct val="0"/>
              </a:spcBef>
              <a:spcAft>
                <a:spcPts val="800"/>
              </a:spcAft>
              <a:buFontTx/>
              <a:buNone/>
            </a:pPr>
            <a:r>
              <a:rPr lang="es-ES" altLang="es-ES" sz="1600" b="1">
                <a:latin typeface="Arial" panose="020B0604020202020204" pitchFamily="34" charset="0"/>
                <a:ea typeface="Calibri" panose="020F0502020204030204" pitchFamily="34" charset="0"/>
                <a:cs typeface="Times New Roman" panose="02020603050405020304" pitchFamily="18" charset="0"/>
              </a:rPr>
              <a:t>7.- Según el Decreto 255/1997, de 11 de noviembre, por el que se establecen los Estatutos Sociales del Ente Público Osakidetza-Servicio vasco de salud, el Ente Público Osakidetza-Servicio vasco de salud tiene como fines:</a:t>
            </a:r>
          </a:p>
          <a:p>
            <a:pPr>
              <a:lnSpc>
                <a:spcPct val="107000"/>
              </a:lnSpc>
              <a:spcBef>
                <a:spcPct val="0"/>
              </a:spcBef>
              <a:spcAft>
                <a:spcPts val="800"/>
              </a:spcAft>
              <a:buFontTx/>
              <a:buNone/>
            </a:pPr>
            <a:endParaRPr lang="es-ES" altLang="es-ES"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a) Proporcionar a las personas que accedan a sus servicios las condiciones necesarias para el pleno ejercicio de sus derechos y deberes sin tener en cuenta la calidad de la misma.</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b) Proporcionar a las personas que accedan a sus servicios las condiciones necesarias para el pleno ejercicio de sus derechos y deberes promoviendo la mejora continua de los niveles de información, siempre que dicha atención no sea personalizada.</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c) Proporcionar a las personas que accedan a sus servicios las condiciones necesarias para el pleno ejercicio de sus derechos y deberes promoviendo la mejora continua de los niveles de información, la personalización en la atención y la calidad de la misma.</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d) a) b) y c) son incorrectas.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01032" y="3248942"/>
            <a:ext cx="8281988" cy="9001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ángulo 1"/>
          <p:cNvSpPr>
            <a:spLocks noChangeArrowheads="1"/>
          </p:cNvSpPr>
          <p:nvPr/>
        </p:nvSpPr>
        <p:spPr bwMode="auto">
          <a:xfrm>
            <a:off x="395288" y="1597025"/>
            <a:ext cx="8497887" cy="271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7000"/>
              </a:lnSpc>
              <a:spcBef>
                <a:spcPct val="0"/>
              </a:spcBef>
              <a:spcAft>
                <a:spcPts val="800"/>
              </a:spcAft>
              <a:buFontTx/>
              <a:buNone/>
            </a:pPr>
            <a:r>
              <a:rPr lang="es-ES" altLang="es-ES" sz="1600" b="1">
                <a:latin typeface="Arial" panose="020B0604020202020204" pitchFamily="34" charset="0"/>
                <a:ea typeface="Calibri" panose="020F0502020204030204" pitchFamily="34" charset="0"/>
                <a:cs typeface="Times New Roman" panose="02020603050405020304" pitchFamily="18" charset="0"/>
              </a:rPr>
              <a:t>8.- Según el Decreto 255/1997, de 11 de noviembre, por el que se establecen los Estatutos Sociales del Ente Público Osakidetza-Servicio vasco de salud, el Ente Público Osakidetza-Servicio vasco de salud NO tiene como fin:</a:t>
            </a:r>
          </a:p>
          <a:p>
            <a:pPr>
              <a:lnSpc>
                <a:spcPct val="107000"/>
              </a:lnSpc>
              <a:spcBef>
                <a:spcPct val="0"/>
              </a:spcBef>
              <a:spcAft>
                <a:spcPts val="800"/>
              </a:spcAft>
              <a:buFontTx/>
              <a:buNone/>
            </a:pPr>
            <a:endParaRPr lang="es-ES" altLang="es-ES"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a) Promover la docencia en ciencias de la salud.</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b) Promover la formación y actualización de su personal sanitario.</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c) Promover la formación y actualización de su personal no sanitario.</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d) Promover la creación de empresas privadas.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1520" y="3928683"/>
            <a:ext cx="8281988"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ángulo 1"/>
          <p:cNvSpPr>
            <a:spLocks noChangeArrowheads="1"/>
          </p:cNvSpPr>
          <p:nvPr/>
        </p:nvSpPr>
        <p:spPr bwMode="auto">
          <a:xfrm>
            <a:off x="323850" y="1677988"/>
            <a:ext cx="8424863"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7000"/>
              </a:lnSpc>
              <a:spcBef>
                <a:spcPct val="0"/>
              </a:spcBef>
              <a:spcAft>
                <a:spcPts val="800"/>
              </a:spcAft>
              <a:buFontTx/>
              <a:buNone/>
            </a:pPr>
            <a:r>
              <a:rPr lang="es-ES" altLang="es-ES" sz="1600" b="1">
                <a:latin typeface="Arial" panose="020B0604020202020204" pitchFamily="34" charset="0"/>
                <a:ea typeface="Calibri" panose="020F0502020204030204" pitchFamily="34" charset="0"/>
                <a:cs typeface="Times New Roman" panose="02020603050405020304" pitchFamily="18" charset="0"/>
              </a:rPr>
              <a:t>9.- Según el Decreto 255/1997, de 11 de noviembre, por el que se establecen los Estatutos Sociales del Ente Público Osakidetza-Servicio vasco de salud, la organización rectora comprende a:</a:t>
            </a:r>
            <a:endParaRPr lang="es-ES" altLang="es-ES"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Bef>
                <a:spcPct val="0"/>
              </a:spcBef>
              <a:spcAft>
                <a:spcPts val="800"/>
              </a:spcAft>
              <a:buFontTx/>
              <a:buNone/>
            </a:pPr>
            <a:r>
              <a:rPr lang="es-ES" altLang="es-ES" sz="1600" b="1">
                <a:latin typeface="Arial" panose="020B0604020202020204" pitchFamily="34" charset="0"/>
                <a:ea typeface="Calibri" panose="020F0502020204030204" pitchFamily="34" charset="0"/>
                <a:cs typeface="Times New Roman" panose="02020603050405020304" pitchFamily="18" charset="0"/>
              </a:rPr>
              <a:t> </a:t>
            </a:r>
            <a:endParaRPr lang="es-ES" altLang="es-ES"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a) Presidente y Consejo de Administración.</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b) Director del centro y Consejo de Administración.</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c) Dirección y Comité de empresa.</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d) a) b) y c) son correctas.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323810" y="2924870"/>
            <a:ext cx="8281988"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ángulo 1"/>
          <p:cNvSpPr>
            <a:spLocks noChangeArrowheads="1"/>
          </p:cNvSpPr>
          <p:nvPr/>
        </p:nvSpPr>
        <p:spPr bwMode="auto">
          <a:xfrm>
            <a:off x="250825" y="1809750"/>
            <a:ext cx="8642350" cy="271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7000"/>
              </a:lnSpc>
              <a:spcBef>
                <a:spcPct val="0"/>
              </a:spcBef>
              <a:spcAft>
                <a:spcPts val="800"/>
              </a:spcAft>
              <a:buFontTx/>
              <a:buNone/>
            </a:pPr>
            <a:r>
              <a:rPr lang="es-ES" altLang="es-ES" sz="1600" b="1">
                <a:latin typeface="Arial" panose="020B0604020202020204" pitchFamily="34" charset="0"/>
                <a:ea typeface="Calibri" panose="020F0502020204030204" pitchFamily="34" charset="0"/>
                <a:cs typeface="Times New Roman" panose="02020603050405020304" pitchFamily="18" charset="0"/>
              </a:rPr>
              <a:t>10.- Según el Decreto 255/1997, de 11 de noviembre, por el que se establecen los Estatutos Sociales del Ente Público Osakidetza-Servicio vasco de salud, la Presidencia corresponde a:</a:t>
            </a:r>
            <a:endParaRPr lang="es-ES" altLang="es-ES" sz="160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 </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a) Lehendakari.</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b) Consejero de Sanidad.</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c) Kutxa Fundazioa.</a:t>
            </a:r>
          </a:p>
          <a:p>
            <a:pPr>
              <a:lnSpc>
                <a:spcPct val="107000"/>
              </a:lnSpc>
              <a:spcBef>
                <a:spcPct val="0"/>
              </a:spcBef>
              <a:spcAft>
                <a:spcPts val="800"/>
              </a:spcAft>
              <a:buFontTx/>
              <a:buNone/>
            </a:pPr>
            <a:r>
              <a:rPr lang="es-ES" altLang="es-ES" sz="1600">
                <a:latin typeface="Arial" panose="020B0604020202020204" pitchFamily="34" charset="0"/>
                <a:ea typeface="Calibri" panose="020F0502020204030204" pitchFamily="34" charset="0"/>
                <a:cs typeface="Times New Roman" panose="02020603050405020304" pitchFamily="18" charset="0"/>
              </a:rPr>
              <a:t>d) Presidente del Gobierno.</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429000"/>
            <a:ext cx="8281988"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6F91BD"/>
        </a:solidFill>
        <a:effectLst/>
      </p:bgPr>
    </p:bg>
    <p:spTree>
      <p:nvGrpSpPr>
        <p:cNvPr id="1" name=""/>
        <p:cNvGrpSpPr/>
        <p:nvPr/>
      </p:nvGrpSpPr>
      <p:grpSpPr>
        <a:xfrm>
          <a:off x="0" y="0"/>
          <a:ext cx="0" cy="0"/>
          <a:chOff x="0" y="0"/>
          <a:chExt cx="0" cy="0"/>
        </a:xfrm>
      </p:grpSpPr>
      <p:pic>
        <p:nvPicPr>
          <p:cNvPr id="17410"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6163" y="0"/>
            <a:ext cx="70516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1_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333</TotalTime>
  <Words>812</Words>
  <Application>Microsoft Office PowerPoint</Application>
  <PresentationFormat>Presentación en pantalla (4:3)</PresentationFormat>
  <Paragraphs>63</Paragraphs>
  <Slides>12</Slides>
  <Notes>1</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12</vt:i4>
      </vt:variant>
    </vt:vector>
  </HeadingPairs>
  <TitlesOfParts>
    <vt:vector size="18" baseType="lpstr">
      <vt:lpstr>Arial</vt:lpstr>
      <vt:lpstr>Calibri Light</vt:lpstr>
      <vt:lpstr>Calibri</vt:lpstr>
      <vt:lpstr>Times New Roman</vt:lpstr>
      <vt:lpstr>Office Theme</vt:lpstr>
      <vt:lpstr>1_Office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48</cp:revision>
  <dcterms:created xsi:type="dcterms:W3CDTF">2014-09-11T18:25:39Z</dcterms:created>
  <dcterms:modified xsi:type="dcterms:W3CDTF">2026-04-26T01:36:31Z</dcterms:modified>
</cp:coreProperties>
</file>