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6"/>
  </p:notesMasterIdLst>
  <p:sldIdLst>
    <p:sldId id="299" r:id="rId3"/>
    <p:sldId id="300" r:id="rId4"/>
    <p:sldId id="393" r:id="rId5"/>
    <p:sldId id="394" r:id="rId6"/>
    <p:sldId id="395" r:id="rId7"/>
    <p:sldId id="396" r:id="rId8"/>
    <p:sldId id="397" r:id="rId9"/>
    <p:sldId id="398" r:id="rId10"/>
    <p:sldId id="399" r:id="rId11"/>
    <p:sldId id="400" r:id="rId12"/>
    <p:sldId id="401" r:id="rId13"/>
    <p:sldId id="402" r:id="rId14"/>
    <p:sldId id="403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6" autoAdjust="0"/>
    <p:restoredTop sz="94660"/>
  </p:normalViewPr>
  <p:slideViewPr>
    <p:cSldViewPr>
      <p:cViewPr varScale="1">
        <p:scale>
          <a:sx n="67" d="100"/>
          <a:sy n="67" d="100"/>
        </p:scale>
        <p:origin x="122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53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D8FCA4E-DE5E-4FAC-A4E7-886FDE14BBC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882852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DAC08-4A6C-45D5-A573-AE9849FDD30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51050772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70BFB-50F2-4243-9DDE-37187F91319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72371842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9F667-62EA-470F-B270-ECB882F5AC7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03752670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4DE3B-769A-48FC-A218-06E1C957943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52908899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ADAAF-048E-4B48-A68E-FEC2000D228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47307707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882C2-BFB6-436F-81FD-C0C211DCDE3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28454012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2B649-E36F-49E3-8C84-16674EEC259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80481590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24236-9C1E-404C-B5C8-1A29BE1E2C9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4737196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6653E-10A5-4EFB-A62A-5FD6E628EA1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32439051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68B1D-4FE2-48E8-99B2-21012C97D43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84744481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D4B6F-A404-4083-8E10-02CA86C9517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32996199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94A70-9256-40C8-8091-89301163E4F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5636238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224B7F46-98DD-445F-8A5F-DD85C270CB4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72091859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5A32FAA0-0D25-4951-8934-1126EA74C64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7095036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5D5DA285-F6C8-4D09-B53A-192076034C3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26438250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0511984C-9804-40A6-B5C7-231DFE58F24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99800431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03ED282B-9D5D-4F36-920A-87CD065DE8F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01690959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CEF9E321-6225-41E5-BF1C-18BDB27422B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157362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6A53A660-F46B-4ED6-A116-EDA57FB2FA9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95197454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FDA697E9-8DA6-4463-B66C-8C507B81D4F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45245017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F0B3FC28-92E4-4845-973C-08CB2BDDB82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59423349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120FDBF2-A4F6-4E13-B7F8-D255F0CD619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27709614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F5EAB240-DADB-4DB3-A93D-526C47D9135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74571706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4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123F0AE5-C02D-44A3-9464-3D6BC3059C9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06923652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0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D81D682-26F9-4C37-BA2A-7C478CC788A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0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defRPr sz="9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defRPr sz="9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FB34C1E-D546-49FA-89B0-2097E7629BD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190625" y="4456113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715594" y="4454526"/>
            <a:ext cx="2877319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059856" y="5659289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25" y="349292"/>
            <a:ext cx="6402288" cy="3873384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963613" y="549275"/>
            <a:ext cx="6985000" cy="26479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00"/>
                </a:solidFill>
                <a:latin typeface="Arial"/>
              </a:rPr>
              <a:t>PLAN </a:t>
            </a:r>
            <a:r>
              <a:rPr lang="es-ES" sz="2400" b="1" dirty="0">
                <a:solidFill>
                  <a:srgbClr val="000000"/>
                </a:solidFill>
                <a:latin typeface="Arial"/>
              </a:rPr>
              <a:t>DE NORMALIZACIÓN DEL USO DEL EUSKERA (2013-2019) </a:t>
            </a:r>
            <a:endParaRPr lang="es-ES" sz="2400" dirty="0">
              <a:solidFill>
                <a:srgbClr val="000000"/>
              </a:solidFill>
              <a:latin typeface="Arial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00"/>
                </a:solidFill>
                <a:latin typeface="Arial"/>
              </a:rPr>
              <a:t>LOS EFECTIVOS NO SANITARIOS DE LOS SERVICIOS ADMINISTRATIVOS Y GENERALES, CONFORME A LOS GRUPOS DE TITULACIÓN ESTABLECIDOS TIENEN LOS SIGUIENTES PERFILES: </a:t>
            </a:r>
            <a:endParaRPr lang="es-ES" sz="24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963613" y="3586163"/>
            <a:ext cx="6985000" cy="376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Grupo C: Perfil lingüístico 3 o 4. 	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963613" y="4408488"/>
            <a:ext cx="6985000" cy="377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Grupo C: Perfil lingüístico 2 o 3. 	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963613" y="5183188"/>
            <a:ext cx="6985000" cy="377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Grupo D: perfil lingüístico 3 o 4. 	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965200" y="5949950"/>
            <a:ext cx="6983413" cy="376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Grupo D: Perfil lingüístico 1 o 2. 	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1258888" y="333375"/>
            <a:ext cx="6697662" cy="2951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00"/>
                </a:solidFill>
                <a:latin typeface="Arial"/>
              </a:rPr>
              <a:t>SEGÚN </a:t>
            </a:r>
            <a:r>
              <a:rPr lang="es-ES" sz="2400" b="1" dirty="0">
                <a:solidFill>
                  <a:srgbClr val="000000"/>
                </a:solidFill>
                <a:latin typeface="Arial"/>
              </a:rPr>
              <a:t>EL ARTÍCULO 4 DEL DECRETO 67/2003, EL PROCESO DE NORMALIZACIÓN PROGRESIVA DEL USO DEL EUSKERA EN OSAKIDETZA CON CARÁCTER GENERAL HA DE DESARROLLARSE EN FUNCIÓN DE LOS SIGUIENTES NIVELES DE PRIORIDAD: </a:t>
            </a:r>
            <a:r>
              <a:rPr lang="es-ES" sz="2400" dirty="0">
                <a:solidFill>
                  <a:srgbClr val="000000"/>
                </a:solidFill>
                <a:latin typeface="Arial"/>
              </a:rPr>
              <a:t>	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1258888" y="3449638"/>
            <a:ext cx="6697662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Segundo nivel de prioridad: Atención Especializada. 	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1277938" y="4335463"/>
            <a:ext cx="6678612" cy="376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Segundo nivel de prioridad: Atención Primaria. 	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1273175" y="4997450"/>
            <a:ext cx="6683375" cy="7350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Primer nivel de prioridad: Atención Especializada. 	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1274763" y="5897563"/>
            <a:ext cx="6681787" cy="7604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Primer nivel de prioridad: servicios administrativos y generales. 	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1547813" y="333375"/>
            <a:ext cx="5994400" cy="22320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solidFill>
                <a:srgbClr val="000000"/>
              </a:solidFill>
              <a:latin typeface="Arial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00"/>
                </a:solidFill>
                <a:latin typeface="Arial"/>
              </a:rPr>
              <a:t>DECRETO </a:t>
            </a:r>
            <a:r>
              <a:rPr lang="es-ES" sz="2400" b="1" dirty="0">
                <a:solidFill>
                  <a:srgbClr val="000000"/>
                </a:solidFill>
                <a:latin typeface="Arial"/>
              </a:rPr>
              <a:t>67/2003. LA INCORPORACIÓN PROGRESIVA DEL EUSKERA A LAS RELACIONES DE OSAKIDETZA CON LA POBLACIÓN SERÁ EVALUADA TRANSCURRIDOS: </a:t>
            </a:r>
            <a:r>
              <a:rPr lang="es-ES" sz="2400" dirty="0">
                <a:solidFill>
                  <a:srgbClr val="000000"/>
                </a:solidFill>
                <a:latin typeface="Arial"/>
              </a:rPr>
              <a:t>	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525588" y="3160713"/>
            <a:ext cx="5995987" cy="376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Dos años desde el inicio del plan. 	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544638" y="4076700"/>
            <a:ext cx="5994400" cy="377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Tres años desde el inicio del plan. 	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525588" y="4859338"/>
            <a:ext cx="5995987" cy="3794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Cuatro años desde el inicio del plan. 	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527175" y="5776913"/>
            <a:ext cx="5994400" cy="377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Cinco años desde el inicio del plan. 	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1546225" y="355600"/>
            <a:ext cx="5994400" cy="23050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00"/>
                </a:solidFill>
                <a:latin typeface="Arial"/>
              </a:rPr>
              <a:t>DECRETO </a:t>
            </a:r>
            <a:r>
              <a:rPr lang="es-ES" sz="2400" b="1" dirty="0">
                <a:solidFill>
                  <a:srgbClr val="000000"/>
                </a:solidFill>
                <a:latin typeface="Arial"/>
              </a:rPr>
              <a:t>67/2003. EL INFORME SOBRE EL CUMPLIMIENTO DE OBJETIVOS DEL PLAN DE NORMALIZACIÓN DEL EUSKERA EN OSAKIDETZA SERÁ REMITIDO A: </a:t>
            </a:r>
            <a:r>
              <a:rPr lang="es-ES" sz="2400" dirty="0">
                <a:solidFill>
                  <a:srgbClr val="000000"/>
                </a:solidFill>
                <a:latin typeface="Arial"/>
              </a:rPr>
              <a:t>	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546225" y="3257550"/>
            <a:ext cx="5994400" cy="376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HABE. 	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546225" y="4052888"/>
            <a:ext cx="5995988" cy="377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dirty="0">
              <a:solidFill>
                <a:srgbClr val="000000"/>
              </a:solidFill>
              <a:latin typeface="Arial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La Viceconsejería de Política Lingüística. 	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546225" y="4937125"/>
            <a:ext cx="5995988" cy="3794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El IVAP. 	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547813" y="5822950"/>
            <a:ext cx="5994400" cy="377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>
                <a:solidFill>
                  <a:srgbClr val="000000"/>
                </a:solidFill>
                <a:latin typeface="Arial"/>
              </a:rPr>
              <a:t>Todas las opciones son correctas. 	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1042988" y="692150"/>
            <a:ext cx="6985000" cy="889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00"/>
                </a:solidFill>
                <a:latin typeface="Arial"/>
              </a:rPr>
              <a:t>EL </a:t>
            </a:r>
            <a:r>
              <a:rPr lang="es-ES" sz="2400" b="1" dirty="0">
                <a:solidFill>
                  <a:srgbClr val="000000"/>
                </a:solidFill>
                <a:latin typeface="Arial"/>
              </a:rPr>
              <a:t>OBJETIVO PRINCIPAL DEL II PLAN DE EUSKERA DE OSAKIDETZA ES: </a:t>
            </a:r>
            <a:r>
              <a:rPr lang="es-ES" sz="2400" dirty="0">
                <a:solidFill>
                  <a:srgbClr val="000000"/>
                </a:solidFill>
                <a:latin typeface="Arial"/>
              </a:rPr>
              <a:t>	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042988" y="2133600"/>
            <a:ext cx="6985000" cy="9096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Garantizar el uso del euskera como lengua de trabajo en las relaciones externas. 	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42988" y="3260725"/>
            <a:ext cx="6985000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Garantizar la presencia y el uso del euskera como lengua de servicio, oral y escrita. 	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042988" y="4221163"/>
            <a:ext cx="6985000" cy="11525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Impulsar el uso del euskera como lengua de servicio, tanto en las relaciones externas como en las internas. 	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042988" y="5640388"/>
            <a:ext cx="6985000" cy="8112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Impulsar la presencia y el uso del euskera como lengua de trabajo en todos los servicios. 	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1547813" y="115888"/>
            <a:ext cx="5994400" cy="12239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00"/>
                </a:solidFill>
                <a:latin typeface="Arial"/>
              </a:rPr>
              <a:t>EL </a:t>
            </a:r>
            <a:r>
              <a:rPr lang="es-ES" sz="2400" b="1" dirty="0">
                <a:solidFill>
                  <a:srgbClr val="000000"/>
                </a:solidFill>
                <a:latin typeface="Arial"/>
              </a:rPr>
              <a:t>ÁMBITO DE APLICACIÓN DEL II PLAN DE EUSKERA DE OSAKIDETZA ES: </a:t>
            </a:r>
            <a:r>
              <a:rPr lang="es-ES" sz="2400" dirty="0">
                <a:solidFill>
                  <a:srgbClr val="000000"/>
                </a:solidFill>
                <a:latin typeface="Arial"/>
              </a:rPr>
              <a:t>	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547813" y="1773238"/>
            <a:ext cx="5994400" cy="917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Las unidades de Osakidetza con objetivos concretos en el Plan. 	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547813" y="3035300"/>
            <a:ext cx="5994400" cy="11144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Los centros y servicios concertados en la estructura de atención sanitaria de la CAPV. 	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546225" y="4475163"/>
            <a:ext cx="5994400" cy="8778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Las personas que trabajan o utilizan los servicios de Osakidetza. 	</a:t>
            </a: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546225" y="5537200"/>
            <a:ext cx="5994400" cy="9509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Todas las organizaciones de servicios que componen Osakidetza. 	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1547813" y="468313"/>
            <a:ext cx="5994400" cy="8715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00"/>
                </a:solidFill>
                <a:latin typeface="Arial"/>
              </a:rPr>
              <a:t>OSAKIDETZA </a:t>
            </a:r>
            <a:r>
              <a:rPr lang="es-ES" sz="2400" b="1" dirty="0">
                <a:solidFill>
                  <a:srgbClr val="000000"/>
                </a:solidFill>
                <a:latin typeface="Arial"/>
              </a:rPr>
              <a:t>EVALUARÁ SU II PLAN DE EUSKERA: </a:t>
            </a:r>
            <a:r>
              <a:rPr lang="es-ES" sz="2400" dirty="0">
                <a:solidFill>
                  <a:srgbClr val="000000"/>
                </a:solidFill>
                <a:latin typeface="Arial"/>
              </a:rPr>
              <a:t>	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547813" y="1744663"/>
            <a:ext cx="5994400" cy="1028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Sólo dos veces, una antes de comenzar el período de planificación y otra al finalizar el mismo. 	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547813" y="3038475"/>
            <a:ext cx="5994400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Sólo dos veces, una vez finalizado el tercer año de planificación y al concluir el período completo. 	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547813" y="4471988"/>
            <a:ext cx="5994400" cy="8128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Sólo una vez, una vez finalizado el segundo año de planificación. 	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549400" y="5567363"/>
            <a:ext cx="5992813" cy="1101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Sólo una vez, a los seis meses de finalizado el período completo de planificación. 	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1547813" y="419100"/>
            <a:ext cx="5994400" cy="20034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00"/>
                </a:solidFill>
                <a:latin typeface="Arial"/>
              </a:rPr>
              <a:t>LOS </a:t>
            </a:r>
            <a:r>
              <a:rPr lang="es-ES" sz="2400" b="1" dirty="0">
                <a:solidFill>
                  <a:srgbClr val="000000"/>
                </a:solidFill>
                <a:latin typeface="Arial"/>
              </a:rPr>
              <a:t>CRITERIOS Y MEDIDAS SOBRE FORMACIÓN DEL II PLAN DE EUSKERA DE OSAKIDETZA SE CONTEMPLAN EN EL ÁREA O CAPÍTULO DE: </a:t>
            </a:r>
            <a:r>
              <a:rPr lang="es-ES" sz="2400" dirty="0">
                <a:solidFill>
                  <a:srgbClr val="000000"/>
                </a:solidFill>
                <a:latin typeface="Arial"/>
              </a:rPr>
              <a:t>	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1547813" y="3024188"/>
            <a:ext cx="5994400" cy="377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Relaciones internas. 	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1547813" y="3938588"/>
            <a:ext cx="5994400" cy="376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Relaciones externas. 	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1547813" y="4773613"/>
            <a:ext cx="5994400" cy="3794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Imagen y comunicación. 	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1549400" y="5876925"/>
            <a:ext cx="5992813" cy="377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Gestión lingüística. 	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1519238" y="115888"/>
            <a:ext cx="5994400" cy="2025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00"/>
                </a:solidFill>
                <a:latin typeface="Arial"/>
              </a:rPr>
              <a:t>SEGÚN </a:t>
            </a:r>
            <a:r>
              <a:rPr lang="es-ES" sz="2400" b="1" dirty="0">
                <a:solidFill>
                  <a:srgbClr val="000000"/>
                </a:solidFill>
                <a:latin typeface="Arial"/>
              </a:rPr>
              <a:t>EL II PLAN DE EUSKERA DE OSAKIDETZA, EN LOS MENSAJES TELEFÓNICOS EMITIDOS SIN CONOCER LA PREFERENCIA LINGÜÍSTICA DEL RECEPTOR: </a:t>
            </a:r>
            <a:r>
              <a:rPr lang="es-ES" sz="2400" dirty="0">
                <a:solidFill>
                  <a:srgbClr val="000000"/>
                </a:solidFill>
                <a:latin typeface="Arial"/>
              </a:rPr>
              <a:t>	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1547813" y="2420938"/>
            <a:ext cx="5994400" cy="7477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Se utilizarán el euskera y el castellano, en ese orden. 	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1547813" y="3448050"/>
            <a:ext cx="5994400" cy="8509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Se utilizarán el castellano y el euskera, en ese orden. 	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1547813" y="4578350"/>
            <a:ext cx="5994400" cy="8588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Se utilizará el castellano o el euskera según el territorio al que se dirija. 	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1536700" y="5716588"/>
            <a:ext cx="5994400" cy="376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Se utilizará el euskera únicamente. 	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1474788" y="404813"/>
            <a:ext cx="5994400" cy="12509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00"/>
                </a:solidFill>
                <a:latin typeface="Arial"/>
              </a:rPr>
              <a:t>DE </a:t>
            </a:r>
            <a:r>
              <a:rPr lang="es-ES" sz="2400" b="1" dirty="0">
                <a:solidFill>
                  <a:srgbClr val="000000"/>
                </a:solidFill>
                <a:latin typeface="Arial"/>
              </a:rPr>
              <a:t>ACUERDO AL II PLAN DE EUSKERA DE OSAKIDETZA, EL SERVICIO TÉCNICO DE EUSKERA: </a:t>
            </a:r>
            <a:r>
              <a:rPr lang="es-ES" sz="2400" dirty="0">
                <a:solidFill>
                  <a:srgbClr val="000000"/>
                </a:solidFill>
                <a:latin typeface="Arial"/>
              </a:rPr>
              <a:t>	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474788" y="1992313"/>
            <a:ext cx="5994400" cy="8604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Existirá en Osakidetza y en todas sus organizaciones de servicios. 	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474788" y="3068638"/>
            <a:ext cx="5994400" cy="8747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Actuará con la mayor transversalidad posible. 	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479550" y="4159250"/>
            <a:ext cx="5994400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dirty="0">
              <a:solidFill>
                <a:srgbClr val="000000"/>
              </a:solidFill>
              <a:latin typeface="Arial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Estará formado por, al menos, tres profesionales de tres áreas diferenciadas. 	</a:t>
            </a: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476375" y="5661025"/>
            <a:ext cx="5992813" cy="825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latin typeface="Arial"/>
              </a:rPr>
              <a:t>Todas las respuestas son correctas. 	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3516312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49250"/>
            <a:ext cx="351631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803650"/>
            <a:ext cx="2954337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614</Words>
  <Application>Microsoft Office PowerPoint</Application>
  <PresentationFormat>Presentación en pantalla (4:3)</PresentationFormat>
  <Paragraphs>60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 Light</vt:lpstr>
      <vt:lpstr>Calibri</vt:lpstr>
      <vt:lpstr>Office Theme</vt:lpstr>
      <vt:lpstr>1_Office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tere pacheco goikoetxea</cp:lastModifiedBy>
  <cp:revision>47</cp:revision>
  <dcterms:created xsi:type="dcterms:W3CDTF">2014-09-11T18:25:39Z</dcterms:created>
  <dcterms:modified xsi:type="dcterms:W3CDTF">2019-04-22T15:16:49Z</dcterms:modified>
</cp:coreProperties>
</file>