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</p:sldMasterIdLst>
  <p:notesMasterIdLst>
    <p:notesMasterId r:id="rId15"/>
  </p:notesMasterIdLst>
  <p:sldIdLst>
    <p:sldId id="299" r:id="rId3"/>
    <p:sldId id="300" r:id="rId4"/>
    <p:sldId id="301" r:id="rId5"/>
    <p:sldId id="302" r:id="rId6"/>
    <p:sldId id="303" r:id="rId7"/>
    <p:sldId id="304" r:id="rId8"/>
    <p:sldId id="305" r:id="rId9"/>
    <p:sldId id="306" r:id="rId10"/>
    <p:sldId id="307" r:id="rId11"/>
    <p:sldId id="308" r:id="rId12"/>
    <p:sldId id="309" r:id="rId13"/>
    <p:sldId id="311" r:id="rId14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79" autoAdjust="0"/>
    <p:restoredTop sz="94660"/>
  </p:normalViewPr>
  <p:slideViewPr>
    <p:cSldViewPr>
      <p:cViewPr varScale="1">
        <p:scale>
          <a:sx n="70" d="100"/>
          <a:sy n="70" d="100"/>
        </p:scale>
        <p:origin x="52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14340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9CE59ACE-20A3-46E4-B8A3-335DF8765D8C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99104977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48F5CF-DCFA-41D9-97AF-DCFE1AFD656B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541193453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EE0B14-C02A-4FEC-90C0-0DB94FB5D54A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301244673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608100-AE1B-4DA1-A2D7-04D75AF1E657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075511651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6707DB4-75DB-4D5F-AA06-DA9DABC164BB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046670494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9570C5-7616-401B-A553-D47D5B43AFC6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810120465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3063A0-DA42-45F1-AEDD-97F7AFDA7594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877938908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E5E380E-E8BB-4CAE-965F-FFF4BBC2839B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090306372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FA2C0D-7947-422D-AA4E-3F3DD30972CB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517951673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D8B50B-3649-48CC-81B8-3802CADC243D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745121369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93B8D0-E78A-409C-B894-3AA5AFDAA2AF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867450334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964481-68D1-4973-B48E-19541A8158AA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850855893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CFF13E5-E2E0-4DB6-A731-C8952EAA9076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638206206"/>
      </p:ext>
    </p:extLst>
  </p:cSld>
  <p:clrMapOvr>
    <a:masterClrMapping/>
  </p:clrMapOvr>
  <p:transition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667FD17-9426-466C-BA02-14DA77430861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618658138"/>
      </p:ext>
    </p:extLst>
  </p:cSld>
  <p:clrMapOvr>
    <a:masterClrMapping/>
  </p:clrMapOvr>
  <p:transition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59DF216-70D1-4F70-AEBE-558DA115274C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769904550"/>
      </p:ext>
    </p:extLst>
  </p:cSld>
  <p:clrMapOvr>
    <a:masterClrMapping/>
  </p:clrMapOvr>
  <p:transition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77BEA3-A978-46CA-9248-3A37F8B011F7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817692757"/>
      </p:ext>
    </p:extLst>
  </p:cSld>
  <p:clrMapOvr>
    <a:masterClrMapping/>
  </p:clrMapOvr>
  <p:transition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C961058-E567-406F-8F12-0F8C4C86B9C5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549083667"/>
      </p:ext>
    </p:extLst>
  </p:cSld>
  <p:clrMapOvr>
    <a:masterClrMapping/>
  </p:clrMapOvr>
  <p:transition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4DC210-68C4-4E41-AA78-6105C56CAE74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547299341"/>
      </p:ext>
    </p:extLst>
  </p:cSld>
  <p:clrMapOvr>
    <a:masterClrMapping/>
  </p:clrMapOvr>
  <p:transition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C55D44-47C7-4BEC-8F3C-E08DDC2383D1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680199925"/>
      </p:ext>
    </p:extLst>
  </p:cSld>
  <p:clrMapOvr>
    <a:masterClrMapping/>
  </p:clrMapOvr>
  <p:transition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57CC6B-5C54-4F58-B39F-CB553D1FC815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286705093"/>
      </p:ext>
    </p:extLst>
  </p:cSld>
  <p:clrMapOvr>
    <a:masterClrMapping/>
  </p:clrMapOvr>
  <p:transition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797E9A-96AA-4A33-95BF-82F2BD8665A0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662105075"/>
      </p:ext>
    </p:extLst>
  </p:cSld>
  <p:clrMapOvr>
    <a:masterClrMapping/>
  </p:clrMapOvr>
  <p:transition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E351FA-6030-47D7-9DAF-1F6E2FF778E1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497532760"/>
      </p:ext>
    </p:extLst>
  </p:cSld>
  <p:clrMapOvr>
    <a:masterClrMapping/>
  </p:clrMapOvr>
  <p:transition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DE1DD4-AA34-415E-ADB2-74947A3209B2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094390056"/>
      </p:ext>
    </p:extLst>
  </p:cSld>
  <p:clrMapOvr>
    <a:masterClrMapping/>
  </p:clrMapOvr>
  <p:transition>
    <p:random/>
  </p:transition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64AE7AA-DA7E-4A38-ACAF-BD73805CA106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204821814"/>
      </p:ext>
    </p:extLst>
  </p:cSld>
  <p:clrMapOvr>
    <a:masterClrMapping/>
  </p:clrMapOvr>
  <p:transition>
    <p:random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59B030-E53E-448D-AE73-AABFB9C7505E}" type="slidenum">
              <a:rPr lang="es-ES" altLang="es-ES"/>
              <a:pPr/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3772624933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22B9C6C6-C657-4ED7-839A-EF6704C9EAE2}" type="slidenum">
              <a:rPr lang="es-ES" altLang="es-ES"/>
              <a:pPr/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  <p:sldLayoutId id="2147483685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F396CD77-3A70-49E9-8744-CCAC3695DB3E}" type="slidenum">
              <a:rPr lang="es-ES" altLang="es-ES"/>
              <a:pPr/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  <p:sldLayoutId id="2147483687" r:id="rId2"/>
    <p:sldLayoutId id="2147483688" r:id="rId3"/>
    <p:sldLayoutId id="2147483689" r:id="rId4"/>
    <p:sldLayoutId id="2147483690" r:id="rId5"/>
    <p:sldLayoutId id="2147483691" r:id="rId6"/>
    <p:sldLayoutId id="2147483692" r:id="rId7"/>
    <p:sldLayoutId id="2147483693" r:id="rId8"/>
    <p:sldLayoutId id="2147483694" r:id="rId9"/>
    <p:sldLayoutId id="2147483695" r:id="rId10"/>
    <p:sldLayoutId id="2147483696" r:id="rId11"/>
    <p:sldLayoutId id="2147483697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gif"/><Relationship Id="rId4" Type="http://schemas.openxmlformats.org/officeDocument/2006/relationships/audio" Target="../media/audio2.wav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1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19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1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rId2" action="ppaction://hlinksldjump">
              <a:snd r:embed="rId3" name="suction.wav"/>
            </a:hlinkClick>
          </p:cNvPr>
          <p:cNvSpPr/>
          <p:nvPr/>
        </p:nvSpPr>
        <p:spPr>
          <a:xfrm>
            <a:off x="1403350" y="4365625"/>
            <a:ext cx="2665413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5" name="Rectángulo redondeado 4">
            <a:hlinkClick r:id="" action="ppaction://hlinkshowjump?jump=nextslide">
              <a:snd r:embed="rId4" name="type.wav"/>
            </a:hlinkClick>
          </p:cNvPr>
          <p:cNvSpPr/>
          <p:nvPr/>
        </p:nvSpPr>
        <p:spPr>
          <a:xfrm>
            <a:off x="4498975" y="4365625"/>
            <a:ext cx="2881313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INSTRUCCIONES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3060700" y="5661025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3077" name="Imagen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161925"/>
            <a:ext cx="5976938" cy="3944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5943600"/>
          </a:xfrm>
          <a:solidFill>
            <a:schemeClr val="accent4">
              <a:lumMod val="40000"/>
              <a:lumOff val="60000"/>
            </a:schemeClr>
          </a:solidFill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-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 NO ACIERTAS VUELVES A LA PREGUNTA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b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ANTERIOR</a:t>
            </a: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-SI APARECE UNA IMAGEN CLIKA AL RATON</a:t>
            </a:r>
            <a:br>
              <a:rPr lang="es-ES" sz="2400" b="1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sz="2400" b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ES" sz="2400" b="1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          </a:t>
            </a:r>
            <a:r>
              <a:rPr lang="es-ES" b="1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SUERTE</a:t>
            </a:r>
            <a:endParaRPr lang="es-ES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Flecha derecha 4"/>
          <p:cNvSpPr/>
          <p:nvPr/>
        </p:nvSpPr>
        <p:spPr>
          <a:xfrm>
            <a:off x="6011863" y="5229225"/>
            <a:ext cx="2305050" cy="755650"/>
          </a:xfrm>
          <a:prstGeom prst="righ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COMENZAR</a:t>
            </a:r>
          </a:p>
        </p:txBody>
      </p:sp>
      <p:sp>
        <p:nvSpPr>
          <p:cNvPr id="8" name="Flecha izquierda 7">
            <a:hlinkClick r:id="" action="ppaction://hlinkshowjump?jump=firstslide"/>
          </p:cNvPr>
          <p:cNvSpPr/>
          <p:nvPr/>
        </p:nvSpPr>
        <p:spPr>
          <a:xfrm>
            <a:off x="1331913" y="5192713"/>
            <a:ext cx="2303462" cy="792162"/>
          </a:xfrm>
          <a:prstGeom prst="leftArrow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prstClr val="black"/>
                </a:solidFill>
              </a:rPr>
              <a:t>SALIR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411163"/>
            <a:ext cx="7993063" cy="11509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EL PH DE UN PRODUCTO ES:</a:t>
            </a:r>
            <a:endParaRPr lang="es-ES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r>
              <a:rPr lang="es-ES" sz="2400" b="1" dirty="0">
                <a:ln w="0"/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425700"/>
            <a:ext cx="7993063" cy="7143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Todas son falsas.</a:t>
            </a: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500438"/>
            <a:ext cx="7993063" cy="7921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sz="2400" dirty="0">
              <a:solidFill>
                <a:schemeClr val="tx1"/>
              </a:solidFill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sz="2400" dirty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Un número que indica si el material es un ácido, un alcalino, o neutro.</a:t>
            </a:r>
            <a:endParaRPr lang="es-ES" sz="3600" dirty="0">
              <a:solidFill>
                <a:schemeClr val="tx1"/>
              </a:solidFill>
              <a:latin typeface="Arial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565650"/>
            <a:ext cx="7993063" cy="647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sz="2400" dirty="0">
              <a:solidFill>
                <a:schemeClr val="tx1"/>
              </a:solidFill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sz="2400" dirty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Un número que indica el grado de densidad del material.</a:t>
            </a:r>
            <a:endParaRPr lang="es-ES" sz="3600" dirty="0">
              <a:solidFill>
                <a:schemeClr val="tx1"/>
              </a:solidFill>
              <a:latin typeface="Arial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589588"/>
            <a:ext cx="7991475" cy="7191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sz="2400" dirty="0">
              <a:solidFill>
                <a:schemeClr val="tx1"/>
              </a:solidFill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sz="2400" dirty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Un número que indica el grado de humedad del material.</a:t>
            </a:r>
            <a:endParaRPr lang="es-ES" sz="3600" dirty="0">
              <a:solidFill>
                <a:schemeClr val="tx1"/>
              </a:solidFill>
              <a:latin typeface="Arial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396875"/>
            <a:ext cx="7993063" cy="1150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UN CUCHILLO JAMONERO MIDE:</a:t>
            </a:r>
            <a:endParaRPr lang="es-ES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r>
              <a:rPr lang="es-ES" sz="2400" b="1" dirty="0">
                <a:ln w="0"/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54038" y="2384425"/>
            <a:ext cx="7993062" cy="647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52 cm.</a:t>
            </a: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54038" y="3551238"/>
            <a:ext cx="7993062" cy="6381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44 cm.</a:t>
            </a: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58800" y="4706938"/>
            <a:ext cx="7993063" cy="593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40 cm.</a:t>
            </a: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805488"/>
            <a:ext cx="7991475" cy="6477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48 cm.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2288" y="404813"/>
            <a:ext cx="7993062" cy="13604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SEGÚN LOS ESTATUTOS DE OSAKIDETZA, EL EQUIPO DIRECTIVO DE CADAORGANIZACIÓN DE SERVICIOS SANITARIOS DE OSAKIDETZA SE COMPONDRÁ DE:</a:t>
            </a:r>
            <a:endParaRPr lang="es-E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r>
              <a:rPr lang="es-ES" sz="2000" b="1" dirty="0">
                <a:ln w="0"/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</a:t>
            </a: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39750" y="2205038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Todas son falsas.</a:t>
            </a: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altLang="es-ES" sz="2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3365500"/>
            <a:ext cx="7993063" cy="7397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sz="2400" dirty="0">
              <a:solidFill>
                <a:schemeClr val="tx1"/>
              </a:solidFill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sz="2400" dirty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15 miembros.</a:t>
            </a:r>
            <a:endParaRPr lang="es-ES" sz="3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altLang="es-ES" sz="24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4481513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sz="2400" dirty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10 miembros.</a:t>
            </a:r>
            <a:endParaRPr lang="es-ES" sz="3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20700" y="5589588"/>
            <a:ext cx="7991475" cy="7191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sz="2400" dirty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Arial" pitchFamily="34" charset="0"/>
              </a:rPr>
              <a:t>Entre 8 y 12 miembros.</a:t>
            </a:r>
            <a:endParaRPr lang="es-ES" sz="36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00063" y="214313"/>
            <a:ext cx="7993062" cy="17780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EL CONSEJO DE DIRECCIÓN DE UNA ORGANIZACIÓN DE SERVICIOS DE OSAKIDETZA:</a:t>
            </a:r>
            <a:endParaRPr lang="es-ES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es-ES" sz="2400" b="1" dirty="0">
              <a:ln w="0"/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00063" y="2143125"/>
            <a:ext cx="7993062" cy="7858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Únicamente existe en la organización central de Osakidetza.</a:t>
            </a:r>
            <a:endParaRPr lang="es-ES" altLang="es-ES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00063" y="3071813"/>
            <a:ext cx="7993062" cy="14795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sz="2400" dirty="0">
              <a:solidFill>
                <a:schemeClr val="tx1"/>
              </a:solidFill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sz="2400" dirty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Existirá en las organizaciones de servicios sanitarios de Osakidetza, para las que, en función de sus necesidades específicas, así lo haya dispuesto la organización central.</a:t>
            </a:r>
            <a:endParaRPr lang="es-ES" sz="3600" dirty="0">
              <a:solidFill>
                <a:schemeClr val="tx1"/>
              </a:solidFill>
              <a:latin typeface="Arial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00063" y="4714875"/>
            <a:ext cx="7993062" cy="10890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sz="2400" dirty="0">
              <a:solidFill>
                <a:schemeClr val="tx1"/>
              </a:solidFill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sz="2400" dirty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Se crea por la propia organización de servicios, en el caso que considere necesario un apoyo al Consejo Directivo.</a:t>
            </a:r>
            <a:endParaRPr lang="es-ES" sz="3600" dirty="0">
              <a:solidFill>
                <a:schemeClr val="tx1"/>
              </a:solidFill>
              <a:latin typeface="Arial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14350" y="5975350"/>
            <a:ext cx="7991475" cy="6842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Ha de existir en todas las organizaciones de servicios sanitarios de Osakidetza.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60350"/>
            <a:ext cx="7993063" cy="14398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EL PERSONAL DE OSAKIDETZA TENDRÁ DERECHO A DISFRUTAR, POR CADA AÑOCOMPLETO DE SERVICIOS, DE UNA VACACIÓN RETRIBUIDA:</a:t>
            </a:r>
            <a:endParaRPr lang="es-ES" sz="20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es-ES" sz="2000" b="1" dirty="0">
              <a:ln w="0"/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205038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sz="2400" dirty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De 28 días computando, a estos efectos, los sábados como festivos.</a:t>
            </a:r>
            <a:endParaRPr lang="es-ES" sz="3600" dirty="0">
              <a:solidFill>
                <a:schemeClr val="tx1"/>
              </a:solidFill>
              <a:latin typeface="Arial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57563"/>
            <a:ext cx="7993063" cy="79216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sz="2400" dirty="0">
              <a:solidFill>
                <a:schemeClr val="tx1"/>
              </a:solidFill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sz="2400" dirty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Que se disfrutará, preferentemente, en los meses de julio y agosto.</a:t>
            </a:r>
            <a:endParaRPr lang="es-ES" sz="3600" dirty="0">
              <a:solidFill>
                <a:schemeClr val="tx1"/>
              </a:solidFill>
              <a:latin typeface="Arial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4581525"/>
            <a:ext cx="7993063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De 28 días, computando, a estos efectos, los sábados como laborales.</a:t>
            </a: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altLang="es-ES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732463"/>
            <a:ext cx="7991475" cy="7207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sz="2400" dirty="0">
              <a:solidFill>
                <a:schemeClr val="tx1"/>
              </a:solidFill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sz="240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Que 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se disfrutará, preferentemente, en los meses de julio, agosto, septiembre y octubre.</a:t>
            </a:r>
            <a:endParaRPr lang="es-ES" sz="3600" dirty="0">
              <a:solidFill>
                <a:schemeClr val="tx1"/>
              </a:solidFill>
              <a:latin typeface="Arial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223" name="Rectangle 7"/>
          <p:cNvSpPr>
            <a:spLocks noChangeArrowheads="1"/>
          </p:cNvSpPr>
          <p:nvPr/>
        </p:nvSpPr>
        <p:spPr bwMode="auto">
          <a:xfrm>
            <a:off x="0" y="0"/>
            <a:ext cx="184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s-ES"/>
          </a:p>
        </p:txBody>
      </p:sp>
      <p:sp>
        <p:nvSpPr>
          <p:cNvPr id="9224" name="Rectangle 8"/>
          <p:cNvSpPr>
            <a:spLocks noChangeArrowheads="1"/>
          </p:cNvSpPr>
          <p:nvPr/>
        </p:nvSpPr>
        <p:spPr bwMode="auto">
          <a:xfrm>
            <a:off x="0" y="0"/>
            <a:ext cx="184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s-ES"/>
          </a:p>
        </p:txBody>
      </p:sp>
      <p:sp>
        <p:nvSpPr>
          <p:cNvPr id="9225" name="Rectangle 9"/>
          <p:cNvSpPr>
            <a:spLocks noChangeArrowheads="1"/>
          </p:cNvSpPr>
          <p:nvPr/>
        </p:nvSpPr>
        <p:spPr bwMode="auto">
          <a:xfrm>
            <a:off x="0" y="0"/>
            <a:ext cx="1841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endParaRPr lang="es-ES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25463" y="333375"/>
            <a:ext cx="7993062" cy="16557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b="1" dirty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LAS PERSONAS QUE ACCEDEN O UTILIZAN LOS SERVICIOS DE OSAKIDETZA, TIENENDERECHO A:</a:t>
            </a:r>
            <a:endParaRPr lang="es-ES" sz="3600" dirty="0">
              <a:solidFill>
                <a:schemeClr val="tx1"/>
              </a:solidFill>
              <a:latin typeface="Arial" pitchFamily="34" charset="0"/>
            </a:endParaRPr>
          </a:p>
          <a:p>
            <a:pPr algn="ctr">
              <a:defRPr/>
            </a:pPr>
            <a:endParaRPr lang="es-ES" sz="2400" b="1" dirty="0">
              <a:ln w="0"/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" name="20 Rectángulo redondeado">
            <a:hlinkClick r:id="" action="ppaction://hlinkshowjump?jump=nextslide">
              <a:snd r:embed="rId2" name="applause.wav"/>
            </a:hlinkClick>
          </p:cNvPr>
          <p:cNvSpPr/>
          <p:nvPr/>
        </p:nvSpPr>
        <p:spPr>
          <a:xfrm>
            <a:off x="571500" y="2143125"/>
            <a:ext cx="7993063" cy="9112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sz="2000" dirty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Recibir información sobre las vías a utilizar para la formulación de quejas, reclamaciones </a:t>
            </a:r>
            <a:r>
              <a:rPr lang="es-ES" sz="2000" dirty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y sugerencias</a:t>
            </a:r>
            <a:r>
              <a:rPr lang="es-ES" sz="2000" dirty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, así como de reconocimientos para el personal que les ha prestado la atenciónsanitaria.</a:t>
            </a:r>
            <a:endParaRPr lang="es-ES" sz="2000" dirty="0">
              <a:solidFill>
                <a:schemeClr val="tx1"/>
              </a:solidFill>
              <a:latin typeface="Arial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71500" y="3143250"/>
            <a:ext cx="7993063" cy="92868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sz="2000" dirty="0">
              <a:solidFill>
                <a:schemeClr val="tx1"/>
              </a:solidFill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sz="2000" dirty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Recibir </a:t>
            </a:r>
            <a:r>
              <a:rPr lang="es-ES" sz="2000" dirty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información sobre la asistencia sanitaria de que puede disponer en los servicios </a:t>
            </a:r>
            <a:r>
              <a:rPr lang="es-ES" sz="2000" dirty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sanitarios de </a:t>
            </a:r>
            <a:r>
              <a:rPr lang="es-ES" sz="2000" dirty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ámbito público radicados en el estado.</a:t>
            </a:r>
            <a:endParaRPr lang="es-ES" sz="2000" dirty="0">
              <a:solidFill>
                <a:schemeClr val="tx1"/>
              </a:solidFill>
              <a:latin typeface="Arial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39750" y="4214813"/>
            <a:ext cx="7993063" cy="11588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sz="2000" dirty="0">
              <a:solidFill>
                <a:schemeClr val="tx1"/>
              </a:solidFill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sz="2000" dirty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Recibir </a:t>
            </a:r>
            <a:r>
              <a:rPr lang="es-ES" sz="2000" dirty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información sobre la asistencia sanitaria de que puede disponer en los servicios </a:t>
            </a:r>
            <a:r>
              <a:rPr lang="es-ES" sz="2000" dirty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sanitarios radicados </a:t>
            </a:r>
            <a:r>
              <a:rPr lang="es-ES" sz="2000" dirty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en la Comunidad Autónoma del País vasco, sean o no estos servicios del ámbito </a:t>
            </a:r>
            <a:r>
              <a:rPr lang="es-ES" sz="2000" dirty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de Osakidetza</a:t>
            </a:r>
            <a:r>
              <a:rPr lang="es-ES" sz="2000" dirty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lang="es-ES" sz="2000" dirty="0">
              <a:solidFill>
                <a:schemeClr val="tx1"/>
              </a:solidFill>
              <a:latin typeface="Arial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3" name="explode.wav"/>
            </a:hlinkClick>
          </p:cNvPr>
          <p:cNvSpPr/>
          <p:nvPr/>
        </p:nvSpPr>
        <p:spPr>
          <a:xfrm>
            <a:off x="541338" y="5500688"/>
            <a:ext cx="7991475" cy="12144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sz="2000" dirty="0">
              <a:solidFill>
                <a:schemeClr val="tx1"/>
              </a:solidFill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sz="2000" dirty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Recibir </a:t>
            </a:r>
            <a:r>
              <a:rPr lang="es-ES" sz="2000" dirty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información suficiente sobre el estatus profesional de los profesionales que le atienden</a:t>
            </a:r>
            <a:r>
              <a:rPr lang="es-ES" sz="2000" dirty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, únicamente </a:t>
            </a:r>
            <a:r>
              <a:rPr lang="es-ES" sz="2000" dirty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si formula consulta al respecto, en el servicio de atención al paciente y </a:t>
            </a:r>
            <a:r>
              <a:rPr lang="es-ES" sz="2000" dirty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usuario correspondiente </a:t>
            </a:r>
            <a:r>
              <a:rPr lang="es-ES" sz="2000" dirty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al servicio de que se trate. </a:t>
            </a:r>
            <a:endParaRPr lang="es-ES" sz="2000" dirty="0">
              <a:solidFill>
                <a:schemeClr val="tx1"/>
              </a:solidFill>
              <a:latin typeface="Arial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60350"/>
            <a:ext cx="7993063" cy="143986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sz="24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r>
              <a:rPr lang="es-ES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EN </a:t>
            </a:r>
            <a:r>
              <a:rPr lang="es-ES" sz="24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LA RECOGIDA DE DATOS PERSONALES, LAS PERSONAS TITULARES DE ESOSDATOS DEBEN SER INFORMADAS:</a:t>
            </a:r>
            <a:endParaRPr lang="es-ES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>
              <a:defRPr/>
            </a:pPr>
            <a:endParaRPr lang="es-ES" sz="2400" b="1" dirty="0">
              <a:ln w="0"/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32013"/>
            <a:ext cx="7993063" cy="9366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T</a:t>
            </a: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odas son falsas.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284538"/>
            <a:ext cx="7993063" cy="100965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sz="2400" dirty="0">
                <a:solidFill>
                  <a:schemeClr val="tx1"/>
                </a:solidFill>
              </a:rPr>
              <a:t>De la cota de seguridad, respecto a la protección de datos personales, alcanzada por la </a:t>
            </a:r>
            <a:r>
              <a:rPr lang="es-ES" sz="2400" dirty="0">
                <a:solidFill>
                  <a:schemeClr val="tx1"/>
                </a:solidFill>
              </a:rPr>
              <a:t>entidad receptora </a:t>
            </a:r>
            <a:r>
              <a:rPr lang="es-ES" sz="2400" dirty="0">
                <a:solidFill>
                  <a:schemeClr val="tx1"/>
                </a:solidFill>
              </a:rPr>
              <a:t>en la última auditoria de protección de datos realizada.</a:t>
            </a:r>
            <a:endParaRPr lang="es-ES" altLang="es-E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4508500"/>
            <a:ext cx="7993063" cy="9382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sz="2400" dirty="0">
              <a:solidFill>
                <a:schemeClr val="tx1"/>
              </a:solidFill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sz="2400" dirty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De 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los datos de contacto de la Agencia de protección de datos del ámbito 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autonómico correspondiente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.</a:t>
            </a:r>
            <a:endParaRPr lang="es-ES" sz="3600" dirty="0">
              <a:solidFill>
                <a:schemeClr val="tx1"/>
              </a:solidFill>
              <a:latin typeface="Arial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5661025"/>
            <a:ext cx="7991475" cy="89693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sz="2400" dirty="0">
              <a:solidFill>
                <a:schemeClr val="tx1"/>
              </a:solidFill>
            </a:endParaRP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sz="2400" dirty="0">
                <a:solidFill>
                  <a:schemeClr val="tx1"/>
                </a:solidFill>
              </a:rPr>
              <a:t>De </a:t>
            </a:r>
            <a:r>
              <a:rPr lang="es-ES" sz="2400" dirty="0">
                <a:solidFill>
                  <a:schemeClr val="tx1"/>
                </a:solidFill>
              </a:rPr>
              <a:t>la posibilidad de ejercicio de los derechos de acceso y cancelación de dichos datos.</a:t>
            </a: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altLang="es-E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285750"/>
            <a:ext cx="7993063" cy="1485900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s-ES" sz="20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>
              <a:defRPr/>
            </a:pPr>
            <a:r>
              <a:rPr lang="es-E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EN </a:t>
            </a:r>
            <a:r>
              <a:rPr lang="es-E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SUS RELACIONES ASISTENCIALES CON OSAKIDETZA, Y, RESPECTO A LASIRREGULARIDADES QUE OBSERVEN EN EL FUNCIONAMIENTO DE LOS CENTROS YSERVICIOS, LAS PERSONAS TIENEN EL DEBER DE:</a:t>
            </a:r>
          </a:p>
          <a:p>
            <a:pPr algn="ctr">
              <a:defRPr/>
            </a:pPr>
            <a:endParaRPr lang="es-ES" sz="2400" b="1" dirty="0">
              <a:ln w="0"/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384425"/>
            <a:ext cx="7993063" cy="900113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sz="2400" dirty="0">
                <a:solidFill>
                  <a:schemeClr val="tx1"/>
                </a:solidFill>
              </a:rPr>
              <a:t>Poner esas irregularidades en conocimiento del responsable de la OSI correspondiente.</a:t>
            </a:r>
            <a:endParaRPr lang="es-ES" altLang="es-E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3511550"/>
            <a:ext cx="7993063" cy="827088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sz="2400" dirty="0" err="1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sz="2400" dirty="0">
                <a:solidFill>
                  <a:schemeClr val="tx1"/>
                </a:solidFill>
              </a:rPr>
              <a:t>Poner </a:t>
            </a:r>
            <a:r>
              <a:rPr lang="es-ES" sz="2400" dirty="0">
                <a:solidFill>
                  <a:schemeClr val="tx1"/>
                </a:solidFill>
              </a:rPr>
              <a:t>esas irregularidades en conocimiento de las y los responsables de las </a:t>
            </a:r>
            <a:r>
              <a:rPr lang="es-ES" sz="2400" dirty="0">
                <a:solidFill>
                  <a:schemeClr val="tx1"/>
                </a:solidFill>
              </a:rPr>
              <a:t>instituciones sanitarias</a:t>
            </a:r>
            <a:r>
              <a:rPr lang="es-ES" sz="2400" dirty="0">
                <a:solidFill>
                  <a:schemeClr val="tx1"/>
                </a:solidFill>
              </a:rPr>
              <a:t>.</a:t>
            </a: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altLang="es-E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71500" y="4500563"/>
            <a:ext cx="7993063" cy="100647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sz="2400" dirty="0">
                <a:solidFill>
                  <a:schemeClr val="tx1"/>
                </a:solidFill>
              </a:rPr>
              <a:t>Los pacientes y usuarios no tienen deber alguno de comunicación de esas irregularidades, </a:t>
            </a:r>
            <a:r>
              <a:rPr lang="es-ES" sz="2400" dirty="0">
                <a:solidFill>
                  <a:schemeClr val="tx1"/>
                </a:solidFill>
              </a:rPr>
              <a:t>dado que </a:t>
            </a:r>
            <a:r>
              <a:rPr lang="es-ES" sz="2400" dirty="0">
                <a:solidFill>
                  <a:schemeClr val="tx1"/>
                </a:solidFill>
              </a:rPr>
              <a:t>esos deberes incumben únicamente a los profesionales de Osakidetza.</a:t>
            </a:r>
            <a:endParaRPr lang="es-ES" altLang="es-E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672138"/>
            <a:ext cx="7991475" cy="92551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sz="2400" dirty="0">
                <a:solidFill>
                  <a:schemeClr val="tx1"/>
                </a:solidFill>
              </a:rPr>
              <a:t>Los pacientes y usuarios no tienen deber alguno de comunicar esas irregularidades, sino </a:t>
            </a:r>
            <a:r>
              <a:rPr lang="es-ES" sz="2400" dirty="0">
                <a:solidFill>
                  <a:schemeClr val="tx1"/>
                </a:solidFill>
              </a:rPr>
              <a:t>el derecho </a:t>
            </a:r>
            <a:r>
              <a:rPr lang="es-ES" sz="2400" dirty="0">
                <a:solidFill>
                  <a:schemeClr val="tx1"/>
                </a:solidFill>
              </a:rPr>
              <a:t>de hacerlo.</a:t>
            </a:r>
            <a:endParaRPr lang="es-ES" altLang="es-ES" sz="24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9 Rectángulo redondeado"/>
          <p:cNvSpPr/>
          <p:nvPr/>
        </p:nvSpPr>
        <p:spPr>
          <a:xfrm>
            <a:off x="539750" y="357188"/>
            <a:ext cx="7993063" cy="15716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s-E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LAS </a:t>
            </a:r>
            <a:r>
              <a:rPr lang="es-ES" sz="2000" b="1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PERSONAS, PARA EJERCER EL DERECHO DE ACCESO A LAS PRESTACIONES YLOS RECURSOS SANITARIOS DE OSAKIDETZA, TIENEN EL DEBER DE PRESENTAR LOSDOCUMENTOS QUE SE LES REQUIERAN:</a:t>
            </a:r>
            <a:endParaRPr lang="es-ES" sz="2000" b="1" dirty="0">
              <a:ln w="0"/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1" name="20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2152650"/>
            <a:ext cx="7993063" cy="936625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altLang="es-ES" sz="2400" dirty="0">
                <a:solidFill>
                  <a:prstClr val="black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sz="2400" dirty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Únicamente 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cuando estos documentos estén exigidos en una norma de rango legal.</a:t>
            </a:r>
            <a:endParaRPr lang="es-ES" sz="3600" dirty="0">
              <a:solidFill>
                <a:schemeClr val="tx1"/>
              </a:solidFill>
              <a:latin typeface="Arial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21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39750" y="3348038"/>
            <a:ext cx="7993063" cy="9350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sz="2400" dirty="0">
              <a:solidFill>
                <a:schemeClr val="tx1"/>
              </a:solidFill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sz="2400" dirty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Sean 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estos documentos privados o públicos.</a:t>
            </a:r>
            <a:endParaRPr lang="es-ES" sz="3600" dirty="0">
              <a:solidFill>
                <a:schemeClr val="tx1"/>
              </a:solidFill>
              <a:latin typeface="Arial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" name="22 Rectángulo redondeado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539750" y="4437063"/>
            <a:ext cx="7993063" cy="86518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Siempre 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que se trate de documentos </a:t>
            </a:r>
            <a:r>
              <a:rPr lang="es-ES" sz="2400" dirty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oficiales.</a:t>
            </a:r>
            <a:endParaRPr lang="es-ES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altLang="es-ES" sz="2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4" name="23 Rectángulo redondeado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541338" y="5589588"/>
            <a:ext cx="7991475" cy="833437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sz="2400" dirty="0">
              <a:solidFill>
                <a:schemeClr val="tx1"/>
              </a:solidFill>
              <a:latin typeface="Arial" pitchFamily="34" charset="0"/>
              <a:ea typeface="Calibri" pitchFamily="34" charset="0"/>
              <a:cs typeface="Times New Roman" pitchFamily="18" charset="0"/>
            </a:endParaRP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r>
              <a:rPr lang="es-ES" sz="2400" dirty="0">
                <a:solidFill>
                  <a:schemeClr val="tx1"/>
                </a:solidFill>
                <a:latin typeface="Arial" pitchFamily="34" charset="0"/>
                <a:ea typeface="Calibri" pitchFamily="34" charset="0"/>
                <a:cs typeface="Times New Roman" pitchFamily="18" charset="0"/>
              </a:rPr>
              <a:t>Ninguna es correcta.</a:t>
            </a:r>
            <a:endParaRPr lang="es-ES" sz="3600" dirty="0">
              <a:solidFill>
                <a:schemeClr val="tx1"/>
              </a:solidFill>
              <a:latin typeface="Arial" pitchFamily="34" charset="0"/>
            </a:endParaRPr>
          </a:p>
          <a:p>
            <a:pPr eaLnBrk="1" hangingPunct="1">
              <a:lnSpc>
                <a:spcPct val="90000"/>
              </a:lnSpc>
              <a:spcBef>
                <a:spcPts val="1000"/>
              </a:spcBef>
              <a:defRPr/>
            </a:pPr>
            <a:endParaRPr lang="es-ES" altLang="es-ES" sz="2400" dirty="0">
              <a:solidFill>
                <a:prstClr val="black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124744"/>
            <a:ext cx="4750100" cy="4619472"/>
          </a:xfrm>
          <a:prstGeom prst="rect">
            <a:avLst/>
          </a:prstGeom>
        </p:spPr>
      </p:pic>
    </p:spTree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1_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358</TotalTime>
  <Words>675</Words>
  <Application>Microsoft Office PowerPoint</Application>
  <PresentationFormat>Presentación en pantalla (4:3)</PresentationFormat>
  <Paragraphs>78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12</vt:i4>
      </vt:variant>
    </vt:vector>
  </HeadingPairs>
  <TitlesOfParts>
    <vt:vector size="18" baseType="lpstr">
      <vt:lpstr>Arial</vt:lpstr>
      <vt:lpstr>Calibri Light</vt:lpstr>
      <vt:lpstr>Calibri</vt:lpstr>
      <vt:lpstr>Times New Roman</vt:lpstr>
      <vt:lpstr>Office Theme</vt:lpstr>
      <vt:lpstr>1_Office Theme</vt:lpstr>
      <vt:lpstr>Presentación de PowerPoint</vt:lpstr>
      <vt:lpstr>-SI NO ACIERTAS VUELVES A LA PREGUNTA     ANTERIOR -SI APARECE UNA IMAGEN CLIKA AL RATON                              SUERTE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51</cp:revision>
  <dcterms:created xsi:type="dcterms:W3CDTF">2014-09-11T18:25:39Z</dcterms:created>
  <dcterms:modified xsi:type="dcterms:W3CDTF">2021-04-07T17:44:23Z</dcterms:modified>
</cp:coreProperties>
</file>