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98" r:id="rId3"/>
    <p:sldMasterId id="2147483711" r:id="rId4"/>
    <p:sldMasterId id="2147483724" r:id="rId5"/>
    <p:sldMasterId id="2147483737" r:id="rId6"/>
  </p:sldMasterIdLst>
  <p:notesMasterIdLst>
    <p:notesMasterId r:id="rId20"/>
  </p:notesMasterIdLst>
  <p:sldIdLst>
    <p:sldId id="299" r:id="rId7"/>
    <p:sldId id="300" r:id="rId8"/>
    <p:sldId id="313" r:id="rId9"/>
    <p:sldId id="314" r:id="rId10"/>
    <p:sldId id="315" r:id="rId11"/>
    <p:sldId id="316" r:id="rId12"/>
    <p:sldId id="318" r:id="rId13"/>
    <p:sldId id="317" r:id="rId14"/>
    <p:sldId id="320" r:id="rId15"/>
    <p:sldId id="321" r:id="rId16"/>
    <p:sldId id="322" r:id="rId17"/>
    <p:sldId id="308" r:id="rId18"/>
    <p:sldId id="319" r:id="rId19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AD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6A8E54F-533D-43C5-BB7B-EEDFF2D57DC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004692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2A973-6E33-42FE-9BA0-5D977664ECC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60980238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6B1B7-9DAB-459E-B96E-501FC20A0E4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16422129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2334B-13F6-4742-86C3-E3A2BBA14D6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65029230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81C30-8619-4AEA-A78B-8438099BBF9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45364349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6DA51-4A10-444E-82A5-03246498054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56396949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E105B-AE36-4AD6-8741-6C78355948E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53484810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A1B70-30F8-4444-87CF-82F597B2F8D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65273233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9FE6B-5717-4F5A-9AD9-2177A59A0C0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8689322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5A3FA-A6A7-4843-BDD3-9970EF0A79A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96520164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1C07A-41F3-4FC0-8F9F-7C29E58123D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19629016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0FCE1-6AB7-476F-A123-EA66BDA5D9F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874285695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8777E-B9AA-424A-9C8B-8D0AFFE1BC0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97666018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F3C2B-2C76-45F1-8AEE-947F0366DFB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772467442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487B1E-5509-4634-9DE6-F540DD61759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97773043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46648-C01B-411F-8BD9-462CBFDA627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98387418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D8E71-0997-4F66-96D4-780EEF0BD77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49769004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F2886-184C-49B6-A504-89FD5FF800D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91586318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BEB1A-6865-4405-81AD-D91967519FF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267645936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9154E-D234-4F6E-A8BC-CC639B4AD7E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27893747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89DDC3-EB2E-4854-A836-31A560348D3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79982914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3B095-0139-4606-8509-74E66B5531D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01409181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1DBEF-C37F-45D2-9AA7-07ED8823351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97025987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33198-E729-4A4A-B1D7-D5F84E9C57B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3827616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119C9-B80C-4DC0-9BDD-6DBD0FCB4B5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98895760"/>
      </p:ext>
    </p:extLst>
  </p:cSld>
  <p:clrMapOvr>
    <a:masterClrMapping/>
  </p:clrMapOvr>
  <p:transition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A6F3C-BB2F-46B6-9EB9-EE66BCF1C09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15940927"/>
      </p:ext>
    </p:extLst>
  </p:cSld>
  <p:clrMapOvr>
    <a:masterClrMapping/>
  </p:clrMapOvr>
  <p:transition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00BA9-72C8-40C1-B9C1-A27730DA8F5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30644564"/>
      </p:ext>
    </p:extLst>
  </p:cSld>
  <p:clrMapOvr>
    <a:masterClrMapping/>
  </p:clrMapOvr>
  <p:transition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C26CC-19A5-45FB-BE2D-35F6E338760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47787552"/>
      </p:ext>
    </p:extLst>
  </p:cSld>
  <p:clrMapOvr>
    <a:masterClrMapping/>
  </p:clrMapOvr>
  <p:transition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9A92C-C973-4ACF-B83D-295AF8C50B4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54138133"/>
      </p:ext>
    </p:extLst>
  </p:cSld>
  <p:clrMapOvr>
    <a:masterClrMapping/>
  </p:clrMapOvr>
  <p:transition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5097A-7154-4C17-9F21-5E52F635B9F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55297178"/>
      </p:ext>
    </p:extLst>
  </p:cSld>
  <p:clrMapOvr>
    <a:masterClrMapping/>
  </p:clrMapOvr>
  <p:transition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B561A-5A10-4079-8057-8CBA72DE19E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123105"/>
      </p:ext>
    </p:extLst>
  </p:cSld>
  <p:clrMapOvr>
    <a:masterClrMapping/>
  </p:clrMapOvr>
  <p:transition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2B67A-3910-41B2-B077-6569B2F3FFE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83937349"/>
      </p:ext>
    </p:extLst>
  </p:cSld>
  <p:clrMapOvr>
    <a:masterClrMapping/>
  </p:clrMapOvr>
  <p:transition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09C07-B425-400A-BA74-590615F4277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38342603"/>
      </p:ext>
    </p:extLst>
  </p:cSld>
  <p:clrMapOvr>
    <a:masterClrMapping/>
  </p:clrMapOvr>
  <p:transition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546C0-0705-410A-B2AE-FA431D8F603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39641721"/>
      </p:ext>
    </p:extLst>
  </p:cSld>
  <p:clrMapOvr>
    <a:masterClrMapping/>
  </p:clrMapOvr>
  <p:transition>
    <p:rand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A7A3B-41C7-44A3-9BD0-5AF98C710FA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66557804"/>
      </p:ext>
    </p:extLst>
  </p:cSld>
  <p:clrMapOvr>
    <a:masterClrMapping/>
  </p:clrMapOvr>
  <p:transition>
    <p:rand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31CCF-1FCB-43D6-B225-2CBF6292BDF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16284879"/>
      </p:ext>
    </p:extLst>
  </p:cSld>
  <p:clrMapOvr>
    <a:masterClrMapping/>
  </p:clrMapOvr>
  <p:transition>
    <p:rand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845B2-EC33-470B-85C8-8FA0AC28957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70292106"/>
      </p:ext>
    </p:extLst>
  </p:cSld>
  <p:clrMapOvr>
    <a:masterClrMapping/>
  </p:clrMapOvr>
  <p:transition>
    <p:rand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22A30-75E2-4615-BA97-76746FF7357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97072226"/>
      </p:ext>
    </p:extLst>
  </p:cSld>
  <p:clrMapOvr>
    <a:masterClrMapping/>
  </p:clrMapOvr>
  <p:transition>
    <p:rand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57AF6-8714-4043-908D-C32CBEF58AE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29467079"/>
      </p:ext>
    </p:extLst>
  </p:cSld>
  <p:clrMapOvr>
    <a:masterClrMapping/>
  </p:clrMapOvr>
  <p:transition>
    <p:random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C4FBF-5F57-4C0A-932C-125011FC79A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29523522"/>
      </p:ext>
    </p:extLst>
  </p:cSld>
  <p:clrMapOvr>
    <a:masterClrMapping/>
  </p:clrMapOvr>
  <p:transition>
    <p:random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89663-3C8C-4700-9A63-6DA0C5B9EA2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36349630"/>
      </p:ext>
    </p:extLst>
  </p:cSld>
  <p:clrMapOvr>
    <a:masterClrMapping/>
  </p:clrMapOvr>
  <p:transition>
    <p:random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CD4FE-9CEC-41DA-AF01-9CF08D4F08D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94597296"/>
      </p:ext>
    </p:extLst>
  </p:cSld>
  <p:clrMapOvr>
    <a:masterClrMapping/>
  </p:clrMapOvr>
  <p:transition>
    <p:random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49F9A-774F-47A8-AA16-21259348786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34931255"/>
      </p:ext>
    </p:extLst>
  </p:cSld>
  <p:clrMapOvr>
    <a:masterClrMapping/>
  </p:clrMapOvr>
  <p:transition>
    <p:random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F85D9-D36C-4790-95B9-5BDCBBD8020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13300396"/>
      </p:ext>
    </p:extLst>
  </p:cSld>
  <p:clrMapOvr>
    <a:masterClrMapping/>
  </p:clrMapOvr>
  <p:transition>
    <p:random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87E59-16DB-4BD4-B012-5444ABE3ACC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81192694"/>
      </p:ext>
    </p:extLst>
  </p:cSld>
  <p:clrMapOvr>
    <a:masterClrMapping/>
  </p:clrMapOvr>
  <p:transition>
    <p:random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DA9AB-9D84-44FB-B5E2-CFD2811C323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00226977"/>
      </p:ext>
    </p:extLst>
  </p:cSld>
  <p:clrMapOvr>
    <a:masterClrMapping/>
  </p:clrMapOvr>
  <p:transition>
    <p:rand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9AEB2-DE9B-455F-93DD-1AD9DAC6EC2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44310792"/>
      </p:ext>
    </p:extLst>
  </p:cSld>
  <p:clrMapOvr>
    <a:masterClrMapping/>
  </p:clrMapOvr>
  <p:transition>
    <p:random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89F15-EC23-41EA-889E-05A5414892B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834974266"/>
      </p:ext>
    </p:extLst>
  </p:cSld>
  <p:clrMapOvr>
    <a:masterClrMapping/>
  </p:clrMapOvr>
  <p:transition>
    <p:random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2243E-A478-4FCF-B5A2-23BE9220FE7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71339537"/>
      </p:ext>
    </p:extLst>
  </p:cSld>
  <p:clrMapOvr>
    <a:masterClrMapping/>
  </p:clrMapOvr>
  <p:transition>
    <p:random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5BED9-9CC9-4443-BBA4-CCB6EB96496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2831050"/>
      </p:ext>
    </p:extLst>
  </p:cSld>
  <p:clrMapOvr>
    <a:masterClrMapping/>
  </p:clrMapOvr>
  <p:transition>
    <p:random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660E99-B0BA-41F7-875C-4EE41C25AB2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26088418"/>
      </p:ext>
    </p:extLst>
  </p:cSld>
  <p:clrMapOvr>
    <a:masterClrMapping/>
  </p:clrMapOvr>
  <p:transition>
    <p:random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F3A95-BC02-4FFC-B68B-3DC51432DFC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35909281"/>
      </p:ext>
    </p:extLst>
  </p:cSld>
  <p:clrMapOvr>
    <a:masterClrMapping/>
  </p:clrMapOvr>
  <p:transition>
    <p:random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6BFFB-ED9B-497B-A87A-56EB4A94ACA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06529376"/>
      </p:ext>
    </p:extLst>
  </p:cSld>
  <p:clrMapOvr>
    <a:masterClrMapping/>
  </p:clrMapOvr>
  <p:transition>
    <p:random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AAD99-9CC6-4AF2-BFE1-4A3E6B7CBC9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49275578"/>
      </p:ext>
    </p:extLst>
  </p:cSld>
  <p:clrMapOvr>
    <a:masterClrMapping/>
  </p:clrMapOvr>
  <p:transition>
    <p:random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5E9B7-D6F5-4EE4-8648-430FB7153F0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95894576"/>
      </p:ext>
    </p:extLst>
  </p:cSld>
  <p:clrMapOvr>
    <a:masterClrMapping/>
  </p:clrMapOvr>
  <p:transition>
    <p:random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35ABE-D5F6-45AA-8D03-89F1C1B51AB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58101083"/>
      </p:ext>
    </p:extLst>
  </p:cSld>
  <p:clrMapOvr>
    <a:masterClrMapping/>
  </p:clrMapOvr>
  <p:transition>
    <p:random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88671-EA6E-4595-9B90-8F99DBDBF25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63703589"/>
      </p:ext>
    </p:extLst>
  </p:cSld>
  <p:clrMapOvr>
    <a:masterClrMapping/>
  </p:clrMapOvr>
  <p:transition>
    <p:random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C1666-5694-4C52-8077-F5CDAC5EAAE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85142587"/>
      </p:ext>
    </p:extLst>
  </p:cSld>
  <p:clrMapOvr>
    <a:masterClrMapping/>
  </p:clrMapOvr>
  <p:transition>
    <p:rand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44C16-7DF1-47B4-9E67-A171ECECE55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36639453"/>
      </p:ext>
    </p:extLst>
  </p:cSld>
  <p:clrMapOvr>
    <a:masterClrMapping/>
  </p:clrMapOvr>
  <p:transition>
    <p:random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AD097-000B-4622-9B6A-E0CFBE647B6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41500749"/>
      </p:ext>
    </p:extLst>
  </p:cSld>
  <p:clrMapOvr>
    <a:masterClrMapping/>
  </p:clrMapOvr>
  <p:transition>
    <p:random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9F649A-989E-474F-BB4C-EAE01FB6D66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93613310"/>
      </p:ext>
    </p:extLst>
  </p:cSld>
  <p:clrMapOvr>
    <a:masterClrMapping/>
  </p:clrMapOvr>
  <p:transition>
    <p:random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F3038-C2A5-44EE-938D-9F2D5EBDC13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80388229"/>
      </p:ext>
    </p:extLst>
  </p:cSld>
  <p:clrMapOvr>
    <a:masterClrMapping/>
  </p:clrMapOvr>
  <p:transition>
    <p:random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C7197-A006-4765-A032-C6107842DFC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75457197"/>
      </p:ext>
    </p:extLst>
  </p:cSld>
  <p:clrMapOvr>
    <a:masterClrMapping/>
  </p:clrMapOvr>
  <p:transition>
    <p:random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BA600-82DB-4E46-88EA-D5EA6AFE7DE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64986283"/>
      </p:ext>
    </p:extLst>
  </p:cSld>
  <p:clrMapOvr>
    <a:masterClrMapping/>
  </p:clrMapOvr>
  <p:transition>
    <p:random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12517-32D3-4E62-9021-33DE85B1AB0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5105784"/>
      </p:ext>
    </p:extLst>
  </p:cSld>
  <p:clrMapOvr>
    <a:masterClrMapping/>
  </p:clrMapOvr>
  <p:transition>
    <p:random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70A2B-5F4D-4349-917E-94778ED0BBC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35925922"/>
      </p:ext>
    </p:extLst>
  </p:cSld>
  <p:clrMapOvr>
    <a:masterClrMapping/>
  </p:clrMapOvr>
  <p:transition>
    <p:random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EB696-5928-43AA-8212-337680C3B74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33646306"/>
      </p:ext>
    </p:extLst>
  </p:cSld>
  <p:clrMapOvr>
    <a:masterClrMapping/>
  </p:clrMapOvr>
  <p:transition>
    <p:random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F488B-F77D-492F-B961-9947E66E55C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704219359"/>
      </p:ext>
    </p:extLst>
  </p:cSld>
  <p:clrMapOvr>
    <a:masterClrMapping/>
  </p:clrMapOvr>
  <p:transition>
    <p:random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8C74E-2096-4F15-B77F-01AB3C84628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54417576"/>
      </p:ext>
    </p:extLst>
  </p:cSld>
  <p:clrMapOvr>
    <a:masterClrMapping/>
  </p:clrMapOvr>
  <p:transition>
    <p:random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2CBEE-1ED4-446D-8622-5932B21ACC3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82868186"/>
      </p:ext>
    </p:extLst>
  </p:cSld>
  <p:clrMapOvr>
    <a:masterClrMapping/>
  </p:clrMapOvr>
  <p:transition>
    <p:random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DC1BA-33BD-4A22-9E6C-1DDB2B2E3C9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34120708"/>
      </p:ext>
    </p:extLst>
  </p:cSld>
  <p:clrMapOvr>
    <a:masterClrMapping/>
  </p:clrMapOvr>
  <p:transition>
    <p:random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E9AFF-9C1B-4B66-96FD-CF3A965F0B1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262170815"/>
      </p:ext>
    </p:extLst>
  </p:cSld>
  <p:clrMapOvr>
    <a:masterClrMapping/>
  </p:clrMapOvr>
  <p:transition>
    <p:random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3632A-80BC-4499-95CC-9B009BF5105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4763969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AD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21DD78A-5CD3-40C0-8A91-9E117769918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AD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63A0B16-CC64-4A27-B55A-D54DCC43DA5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AD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160C8A7-7103-49D1-95AB-B9BA8175AFE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858517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AD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B1FB19D-C527-4A26-ACC2-5C42309BE6C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04859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AD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8B92730-1482-4FC4-BBB9-FD509423BDD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02891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AD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D5374F4-21B5-4557-82F3-D800A3C5E4B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84889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4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5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6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5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283968" y="4350319"/>
            <a:ext cx="3033846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50" y="282692"/>
            <a:ext cx="5914464" cy="3903546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25438"/>
            <a:ext cx="7993063" cy="16573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HABITUALMENTE EN LAS INSTALACIONES DE AIRE COMPRIMIDO, LOS COMPRESORES DEBEN GARANTIZAR UNA PRESIÓN MÍNIMA DE:</a:t>
            </a: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44513" y="3494088"/>
            <a:ext cx="7993062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bar.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2425700"/>
            <a:ext cx="7993063" cy="7762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 bar.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568825"/>
            <a:ext cx="7993063" cy="7937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bar.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661025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 bar.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GENERADORES DE AIRE COMPRIMIDO CONCEBIDOS PARA SUMINISTRAR UN GRAN CAUDAL DE FLUIDO PERO A BAJA PRESIÓN SON: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rotativos de paletas.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1009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de tornillo.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08500"/>
            <a:ext cx="7993063" cy="938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de émbolo.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661025"/>
            <a:ext cx="7991475" cy="896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turbocompresores.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ACUMULADORES INTERMEDIOS DE UNA INSTALACIÓN DE AIRE COMPRIMIDO SIRVEN PARA: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24225"/>
            <a:ext cx="7993063" cy="9001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Elevar la presión de la red general hasta 10 bar.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2176463"/>
            <a:ext cx="7993063" cy="8286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Garantizar cierta reserva de aire.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881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Elevar la temperatura del aire hasta alcanzar el nivel adecuado.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72138"/>
            <a:ext cx="7991475" cy="9255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Absorber las fluctuaciones en el consumo de aire comprimido de los propios compresores.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CAIDAS DE PRESIÓN EN TODA LA RED DE AIRE COMPRIMIDO HASTA LOS DISPOSITIVOS DE CONSUMO, NO DEBEN SER SUPERIORES EN LA PRÁCTICA AL: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52650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2% de la presión de trabajo.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4803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4% de la presión de trabajo.</a:t>
            </a: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437063"/>
            <a:ext cx="7993063" cy="8651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5% de la presión de trabajo.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8334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1% de la presión de trabajo.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s-ES" altLang="es-ES" sz="2400" b="1" dirty="0">
                <a:solidFill>
                  <a:srgbClr val="000000"/>
                </a:solidFill>
                <a:cs typeface="Arial" panose="020B0604020202020204" pitchFamily="34" charset="0"/>
              </a:rPr>
              <a:t>LOS COMPRESORES ROTATIVOS DE PALETAS ¿QUÉ PRESIONES PROPORCIONAN? </a:t>
            </a:r>
            <a:endParaRPr lang="es-ES" altLang="es-ES" sz="2400" b="1" dirty="0" smtClean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060575"/>
            <a:ext cx="7993063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hasta unos 5 bar para los de una etapa, y unos 10 bar para los de dos etapas.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176588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hasta unos 4 bar para los de una etapa, y unos 8 bar para los de dos etapas.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400550"/>
            <a:ext cx="7993063" cy="757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hasta unos 3 bar para los de una etapa, y unos 6 bar para los de dos etapas. 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hasta unos 6 bar para los de una etapa, y unos 12 bar para los de dos etapas.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11135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260350"/>
            <a:ext cx="7993062" cy="15049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s-ES" altLang="es-ES" sz="2400" b="1" dirty="0" smtClean="0">
                <a:solidFill>
                  <a:srgbClr val="000000"/>
                </a:solidFill>
                <a:cs typeface="Arial" panose="020B0604020202020204" pitchFamily="34" charset="0"/>
              </a:rPr>
              <a:t>EN LA RED PRINCIPAL DE DISTRIBUCIÓN DE AIRE COMPRIMIDO ¿ENTRE QUÉ VALORES ESTARÁ COMPRENDIDA LA VELOCIDAD DE CIRCULACIÓN DEL AIRE? </a:t>
            </a: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 6 y 10 m/s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7985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 3 y 7 m/s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51167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 5 y 9 m/s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3875" y="5589588"/>
            <a:ext cx="7991475" cy="825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 4 y 8 m/s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165112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52450" y="620713"/>
            <a:ext cx="7993063" cy="16557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s-ES" altLang="es-ES" sz="2400" b="1" smtClean="0">
                <a:solidFill>
                  <a:prstClr val="black"/>
                </a:solidFill>
              </a:rPr>
              <a:t>¿CÓMO SE LE DENOMINA AL ELEMENTO DE CONEXIÓN DE AIRE, QUE PERMITE CONECTAR EL AIRE COMPRIMIDO DE UNA RED DESDE UNA TOMA DE PRESIÓN, AL EQUIPO CONSUMIDOR?</a:t>
            </a:r>
            <a:r>
              <a:rPr lang="es-ES" altLang="es-ES" sz="240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2450" y="2781300"/>
            <a:ext cx="7993063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b="1" smtClean="0">
                <a:solidFill>
                  <a:prstClr val="black"/>
                </a:solidFill>
              </a:rPr>
              <a:t>Regulador.</a:t>
            </a:r>
            <a:r>
              <a:rPr lang="es-ES" altLang="es-ES" sz="240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2450" y="3933825"/>
            <a:ext cx="7993063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b="1" smtClean="0">
                <a:solidFill>
                  <a:prstClr val="black"/>
                </a:solidFill>
              </a:rPr>
              <a:t>Racor.</a:t>
            </a:r>
            <a:r>
              <a:rPr lang="es-ES" altLang="es-ES" sz="240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57213" y="4868863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b="1" dirty="0" smtClean="0">
                <a:solidFill>
                  <a:prstClr val="black"/>
                </a:solidFill>
              </a:rPr>
              <a:t>Conector o enchufe rápido.</a:t>
            </a:r>
            <a:r>
              <a:rPr lang="es-ES" altLang="es-ES" sz="2400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5734050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b="1" smtClean="0">
                <a:solidFill>
                  <a:prstClr val="black"/>
                </a:solidFill>
              </a:rPr>
              <a:t>Válvula de conexión.</a:t>
            </a:r>
            <a:r>
              <a:rPr lang="es-ES" altLang="es-ES" sz="2400" smtClean="0">
                <a:solidFill>
                  <a:prstClr val="black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10812578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4988" y="476250"/>
            <a:ext cx="7993062" cy="20081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s-ES" altLang="es-ES" sz="2400" b="1" smtClean="0">
                <a:solidFill>
                  <a:prstClr val="black"/>
                </a:solidFill>
              </a:rPr>
              <a:t>CÓMO SE CONOCE A LOS GRUPOS QUE SE INSTALAN A LA ENTRADA DE LAS MÁQUINAS NEUMÁTICAS, PARA SOMETER AL AIRE COMPRIMIDO A UN TRATAMIENTO FINAL QUE LO HAGA APTO PARA EL CONSUMO?</a:t>
            </a:r>
            <a:r>
              <a:rPr lang="es-ES" altLang="es-ES" sz="240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52450" y="2924175"/>
            <a:ext cx="7993063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b="1" dirty="0" smtClean="0">
                <a:solidFill>
                  <a:prstClr val="black"/>
                </a:solidFill>
              </a:rPr>
              <a:t>Unidades de mantenimiento</a:t>
            </a:r>
            <a:r>
              <a:rPr lang="es-ES" altLang="es-ES" sz="2400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52450" y="4076700"/>
            <a:ext cx="7993063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b="1" smtClean="0">
                <a:solidFill>
                  <a:prstClr val="black"/>
                </a:solidFill>
              </a:rPr>
              <a:t>Unidades de filtrado</a:t>
            </a:r>
            <a:r>
              <a:rPr lang="es-ES" altLang="es-ES" sz="240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57213" y="5011738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b="1" smtClean="0">
                <a:solidFill>
                  <a:prstClr val="black"/>
                </a:solidFill>
              </a:rPr>
              <a:t>Unidades de decantación</a:t>
            </a:r>
            <a:r>
              <a:rPr lang="es-ES" altLang="es-ES" sz="240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58769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b="1" smtClean="0">
                <a:solidFill>
                  <a:prstClr val="black"/>
                </a:solidFill>
              </a:rPr>
              <a:t>Grupos de limpieza</a:t>
            </a:r>
            <a:r>
              <a:rPr lang="es-ES" altLang="es-ES" sz="2400" smtClean="0">
                <a:solidFill>
                  <a:prstClr val="black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579414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s-ES" altLang="es-ES" sz="2400" b="1" dirty="0" smtClean="0">
                <a:solidFill>
                  <a:prstClr val="black"/>
                </a:solidFill>
              </a:rPr>
              <a:t>EN LOS CASOS EN LOS CUALES ES OBLIGADO EL USO DE AIRE COMPRIMIDO NO LUBRICADO SE EMPLEAN COMPRESORES DE:</a:t>
            </a:r>
            <a:r>
              <a:rPr lang="es-ES" altLang="es-ES" sz="2400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b="1" dirty="0" smtClean="0">
                <a:solidFill>
                  <a:prstClr val="black"/>
                </a:solidFill>
              </a:rPr>
              <a:t>Uña o tornillo</a:t>
            </a:r>
            <a:r>
              <a:rPr lang="es-ES" altLang="es-ES" sz="2400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b="1" smtClean="0">
                <a:solidFill>
                  <a:prstClr val="black"/>
                </a:solidFill>
              </a:rPr>
              <a:t>Tornillo</a:t>
            </a:r>
            <a:r>
              <a:rPr lang="es-ES" altLang="es-ES" sz="2400" smtClean="0">
                <a:solidFill>
                  <a:prstClr val="black"/>
                </a:solidFill>
              </a:rPr>
              <a:t> </a:t>
            </a:r>
            <a:r>
              <a:rPr lang="es-ES" altLang="es-ES" sz="2400" b="1" smtClean="0">
                <a:solidFill>
                  <a:prstClr val="black"/>
                </a:solidFill>
              </a:rPr>
              <a:t>lubricado.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b="1" smtClean="0">
                <a:solidFill>
                  <a:prstClr val="black"/>
                </a:solidFill>
              </a:rPr>
              <a:t>Émbolo.</a:t>
            </a:r>
            <a:r>
              <a:rPr lang="es-ES" altLang="es-ES" sz="240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b="1" smtClean="0">
                <a:solidFill>
                  <a:prstClr val="black"/>
                </a:solidFill>
              </a:rPr>
              <a:t>Cilindro.</a:t>
            </a:r>
            <a:r>
              <a:rPr lang="es-ES" altLang="es-ES" sz="2400" smtClean="0">
                <a:solidFill>
                  <a:prstClr val="black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87532637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GENERAL, SE RESERVA EL NOMBRE DE DEPÓSITO AL ELEMENTO PRINCIPAL DE ALMACENAJE DE AIRE A PRESIÓN, DE: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384425"/>
            <a:ext cx="7993063" cy="9001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Menor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volumen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11550"/>
            <a:ext cx="7993063" cy="8270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Mayor volumen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881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de mayor volumen se le llama acumulador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72138"/>
            <a:ext cx="7991475" cy="9255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son falsas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36" y="0"/>
            <a:ext cx="7051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932921"/>
      </p:ext>
    </p:extLst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2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4.xml><?xml version="1.0" encoding="utf-8"?>
<a:theme xmlns:a="http://schemas.openxmlformats.org/drawingml/2006/main" name="3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5.xml><?xml version="1.0" encoding="utf-8"?>
<a:theme xmlns:a="http://schemas.openxmlformats.org/drawingml/2006/main" name="4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6.xml><?xml version="1.0" encoding="utf-8"?>
<a:theme xmlns:a="http://schemas.openxmlformats.org/drawingml/2006/main" name="5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7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1808</TotalTime>
  <Words>485</Words>
  <Application>Microsoft Office PowerPoint</Application>
  <PresentationFormat>Presentación en pantalla (4:3)</PresentationFormat>
  <Paragraphs>57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6</vt:i4>
      </vt:variant>
      <vt:variant>
        <vt:lpstr>Títulos de diapositiva</vt:lpstr>
      </vt:variant>
      <vt:variant>
        <vt:i4>13</vt:i4>
      </vt:variant>
    </vt:vector>
  </HeadingPairs>
  <TitlesOfParts>
    <vt:vector size="22" baseType="lpstr">
      <vt:lpstr>Arial</vt:lpstr>
      <vt:lpstr>Calibri Light</vt:lpstr>
      <vt:lpstr>Calibri</vt:lpstr>
      <vt:lpstr>Office Theme</vt:lpstr>
      <vt:lpstr>1_Office Theme</vt:lpstr>
      <vt:lpstr>2_Office Theme</vt:lpstr>
      <vt:lpstr>3_Office Theme</vt:lpstr>
      <vt:lpstr>4_Office Theme</vt:lpstr>
      <vt:lpstr>5_Office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49</cp:revision>
  <dcterms:created xsi:type="dcterms:W3CDTF">2014-09-11T18:25:39Z</dcterms:created>
  <dcterms:modified xsi:type="dcterms:W3CDTF">2022-11-26T04:25:44Z</dcterms:modified>
</cp:coreProperties>
</file>